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99" r:id="rId2"/>
    <p:sldId id="257" r:id="rId3"/>
    <p:sldId id="258" r:id="rId4"/>
    <p:sldId id="292" r:id="rId5"/>
    <p:sldId id="294" r:id="rId6"/>
    <p:sldId id="301" r:id="rId7"/>
    <p:sldId id="295" r:id="rId8"/>
    <p:sldId id="302" r:id="rId9"/>
    <p:sldId id="293" r:id="rId10"/>
    <p:sldId id="305" r:id="rId11"/>
    <p:sldId id="304" r:id="rId12"/>
    <p:sldId id="266" r:id="rId13"/>
    <p:sldId id="298" r:id="rId14"/>
    <p:sldId id="300" r:id="rId15"/>
  </p:sldIdLst>
  <p:sldSz cx="12192000" cy="6858000"/>
  <p:notesSz cx="7102475" cy="9388475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F8EE"/>
    <a:srgbClr val="CDFFE4"/>
    <a:srgbClr val="79F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06" autoAdjust="0"/>
    <p:restoredTop sz="94249" autoAdjust="0"/>
  </p:normalViewPr>
  <p:slideViewPr>
    <p:cSldViewPr snapToGrid="0">
      <p:cViewPr varScale="1">
        <p:scale>
          <a:sx n="112" d="100"/>
          <a:sy n="112" d="100"/>
        </p:scale>
        <p:origin x="5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strRef>
          <c:f>Sheet1!$G$2</c:f>
          <c:strCache>
            <c:ptCount val="1"/>
            <c:pt idx="0">
              <c:v>Trend of Financial Inclusion in Nigeria</c:v>
            </c:pt>
          </c:strCache>
        </c:strRef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95000"/>
                  <a:lumOff val="5000"/>
                </a:schemeClr>
              </a:solidFill>
              <a:latin typeface="Corbel" panose="020B0503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Sheet1!$F$5</c:f>
              <c:strCache>
                <c:ptCount val="1"/>
                <c:pt idx="0">
                  <c:v>Financial Inclusion Rate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Corbel" panose="020B0503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Sheet1!$E$6:$E$11</c:f>
              <c:numCache>
                <c:formatCode>General</c:formatCode>
                <c:ptCount val="6"/>
                <c:pt idx="0">
                  <c:v>2008</c:v>
                </c:pt>
                <c:pt idx="1">
                  <c:v>2010</c:v>
                </c:pt>
                <c:pt idx="2">
                  <c:v>2012</c:v>
                </c:pt>
                <c:pt idx="3">
                  <c:v>2014</c:v>
                </c:pt>
                <c:pt idx="4">
                  <c:v>2016</c:v>
                </c:pt>
                <c:pt idx="5">
                  <c:v>2018</c:v>
                </c:pt>
              </c:numCache>
            </c:numRef>
          </c:cat>
          <c:val>
            <c:numRef>
              <c:f>Sheet1!$F$6:$F$11</c:f>
              <c:numCache>
                <c:formatCode>0.0%</c:formatCode>
                <c:ptCount val="6"/>
                <c:pt idx="0">
                  <c:v>0.47499999999999998</c:v>
                </c:pt>
                <c:pt idx="1">
                  <c:v>0.53700000000000003</c:v>
                </c:pt>
                <c:pt idx="2">
                  <c:v>0.60299999999999998</c:v>
                </c:pt>
                <c:pt idx="3">
                  <c:v>0.60499999999999998</c:v>
                </c:pt>
                <c:pt idx="4">
                  <c:v>0.58399999999999996</c:v>
                </c:pt>
                <c:pt idx="5">
                  <c:v>0.63200000000000001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F1-41FE-89C2-6B530776C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1734040"/>
        <c:axId val="421732400"/>
      </c:lineChart>
      <c:catAx>
        <c:axId val="421734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6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421732400"/>
        <c:crosses val="autoZero"/>
        <c:auto val="1"/>
        <c:lblAlgn val="ctr"/>
        <c:lblOffset val="100"/>
        <c:noMultiLvlLbl val="0"/>
      </c:catAx>
      <c:valAx>
        <c:axId val="421732400"/>
        <c:scaling>
          <c:orientation val="minMax"/>
          <c:min val="0.30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solidFill>
              <a:schemeClr val="accent6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orbel" panose="020B0503020204020204" pitchFamily="34" charset="0"/>
                <a:ea typeface="+mn-ea"/>
                <a:cs typeface="+mn-cs"/>
              </a:defRPr>
            </a:pPr>
            <a:endParaRPr lang="en-US"/>
          </a:p>
        </c:txPr>
        <c:crossAx val="421734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CDFFE4"/>
    </a:solidFill>
    <a:ln w="9525" cap="flat" cmpd="sng" algn="ctr">
      <a:solidFill>
        <a:schemeClr val="accent6">
          <a:lumMod val="75000"/>
        </a:schemeClr>
      </a:solidFill>
      <a:round/>
    </a:ln>
    <a:effectLst/>
  </c:spPr>
  <c:txPr>
    <a:bodyPr/>
    <a:lstStyle/>
    <a:p>
      <a:pPr>
        <a:defRPr sz="1300">
          <a:solidFill>
            <a:schemeClr val="tx1">
              <a:lumMod val="95000"/>
              <a:lumOff val="5000"/>
            </a:schemeClr>
          </a:solidFill>
          <a:latin typeface="Corbel" panose="020B0503020204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47F94F-65B9-44EF-9901-FD6FED1A29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05A1C-DC26-498E-B16E-5B509EA7122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4B32575-0B0B-4D7C-A7AB-A290DE5076C4}" type="datetimeFigureOut">
              <a:rPr lang="en-NG" smtClean="0"/>
              <a:t>6/20/19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A89C0-1AA2-4922-BCA5-62FA89FE74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924BCA-FE03-42FA-B4DD-A064629EB7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582B1C46-EBCD-42B4-8222-D624FDC83BD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095325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C35FF3DC-75BC-4485-A4D5-D4E1E9C06176}" type="datetimeFigureOut">
              <a:rPr lang="en-NG" smtClean="0"/>
              <a:t>6/20/19</a:t>
            </a:fld>
            <a:endParaRPr lang="en-N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N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ED540D4E-219A-4B4A-8C58-3248A2980838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1507148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C2729-84DF-4802-8C21-9BC3F023E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16345F-F9E5-4E03-80A6-B6C2212DE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DC370-E8DC-4999-A76C-C85CF9A45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C26C-726C-4221-9FCD-94BB8AF5553C}" type="datetime8">
              <a:rPr lang="en-NG" smtClean="0"/>
              <a:t>6/20/19 7:45 AM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BB496-CE56-42B0-85D6-584CBD95F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75A9A-AAD0-4D2F-8583-628999F8A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9DB-7B31-4854-B6AF-1A5B5377EB7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58837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E059-9EF4-48D8-BC4E-B06BF1713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8B548-D74E-458B-9E0E-5571D57E6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DEB12-951B-4D2A-9DE5-FE433BBDE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D9BDC-30F9-4869-93C8-D28B9BFA8AD1}" type="datetime8">
              <a:rPr lang="en-NG" smtClean="0"/>
              <a:t>6/20/19 7:45 AM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E979B-9E47-406D-A7E5-3896418C5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71137-E54E-48D6-AD3E-ADEC6C5FC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9DB-7B31-4854-B6AF-1A5B5377EB7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08517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5EEDED-444F-42C7-A182-D9B7D81E55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ED38EE-749F-41FD-B65F-C487C6175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A8536-2B59-474E-A26C-70D6927010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A26B8-95C3-4B13-AADD-22CC8DCE68EA}" type="datetime8">
              <a:rPr lang="en-NG" smtClean="0"/>
              <a:t>6/20/19 7:45 AM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E13AA-D96E-4AF2-A53D-FB0C8A157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10F8E-4EE7-4454-A1F6-159907A5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9DB-7B31-4854-B6AF-1A5B5377EB7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54099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EBEAD-3FB4-4578-96D2-F3ADED468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AF13F-B211-4D50-9CB4-78A2DB9AE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344AB-FEF8-43C2-99E1-5D23B20F2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95A7D-ADAF-4058-8415-59E72A1AB601}" type="datetime8">
              <a:rPr lang="en-NG" smtClean="0"/>
              <a:t>6/20/19 7:45 AM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672AB-7DAD-4C6A-96C5-617EE930B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415B9-B3ED-420C-BBE8-9910CFC41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9DB-7B31-4854-B6AF-1A5B5377EB7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530691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65045-0716-41F3-A217-E9442F93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8747C-3318-4DC7-91EF-2D5B64CD5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04933-6B72-4F7B-9811-F0A52975A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89B0C-E394-4621-A658-A4A6AF851A3B}" type="datetime8">
              <a:rPr lang="en-NG" smtClean="0"/>
              <a:t>6/20/19 7:45 AM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4C938-5BE0-4582-9E02-8F9F47A7C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2B3128-B121-440A-9227-AA51AF7BA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9DB-7B31-4854-B6AF-1A5B5377EB7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623084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3B41-DFAE-4D67-88BB-E5620BABD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FC13F-020D-4BB7-825F-21EC03562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14B7C-E25A-4D31-8475-E2A4251014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88EAD-23C5-49F9-9328-42C6A8C8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AA0A5-367D-4D12-A2D5-AA80BDBAB1BB}" type="datetime8">
              <a:rPr lang="en-NG" smtClean="0"/>
              <a:t>6/20/19 7:45 AM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F7931C-12A0-4CDB-98A4-D95732F0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7AE1C-4448-4978-BD7D-AF346DF4E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9DB-7B31-4854-B6AF-1A5B5377EB7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86673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61BF1-6A76-4212-9316-590B9733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F6B048-F593-4429-BB53-A65EC55B1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F7084-9BA9-4095-A703-5ABEBAC64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51306-7E63-438A-B956-B979EEC527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92A99E-78CB-40FB-80A2-735C74C56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976334-1318-4C5D-9133-BE416E479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A856-8591-4781-80D4-FE99C061D9AA}" type="datetime8">
              <a:rPr lang="en-NG" smtClean="0"/>
              <a:t>6/20/19 7:45 AM</a:t>
            </a:fld>
            <a:endParaRPr lang="en-N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6CA635-D046-4E00-8CF3-9906EF13D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C31F9-EDC9-43B3-BD41-BBE4E33A7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9DB-7B31-4854-B6AF-1A5B5377EB7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43553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2075-192F-46A7-9292-CF3A53AB1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F5EE2E-90BF-4EBD-9C81-87C3F650F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AFAB1-5706-48E5-9FA0-843E2B870F20}" type="datetime8">
              <a:rPr lang="en-NG" smtClean="0"/>
              <a:t>6/20/19 7:45 AM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0E587-560D-49E1-9A1C-85DB7E6F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30279C-547E-409B-BE20-47EFFD84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9DB-7B31-4854-B6AF-1A5B5377EB7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825429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0C1DF-7756-43D6-ABC5-BF4E4945E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C740C-3337-46B4-B126-D3AB10C1B115}" type="datetime8">
              <a:rPr lang="en-NG" smtClean="0"/>
              <a:t>6/20/19 7:45 AM</a:t>
            </a:fld>
            <a:endParaRPr lang="en-N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DB442-39F1-4724-9AD0-E47F48DAE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8BBE5-CDDA-48C4-A7AB-10E1AF0F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9DB-7B31-4854-B6AF-1A5B5377EB7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458581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199D-D194-4201-8F4F-31E99103D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F4659-6963-45D2-8F47-51724966D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60972-3194-4A5F-AA5D-5B58CF677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AB761-A14D-4FD6-A7EC-E2AC8A1CB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8818F-D0B3-4A3B-B5E1-687B11F1ED42}" type="datetime8">
              <a:rPr lang="en-NG" smtClean="0"/>
              <a:t>6/20/19 7:45 AM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11B7F5-672A-44DB-B317-75B467DD9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5F05D-9ACD-499B-8339-68C83C47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9DB-7B31-4854-B6AF-1A5B5377EB7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76760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100BD-C4E0-4A74-9BDF-BF197D57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87FD9F-9605-4A55-86F9-2E2732A75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DBD4BE-0735-472F-8D97-744F0F4B6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D3970-210B-493F-B9C0-DF02D85DE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99A6-FEA5-4AA7-B5D0-C0B40CCEEFF0}" type="datetime8">
              <a:rPr lang="en-NG" smtClean="0"/>
              <a:t>6/20/19 7:45 AM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267D1E-81BC-41D9-85D8-3559A3FA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6E0888-0E5F-47A7-BFD5-BB962CF1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9DB-7B31-4854-B6AF-1A5B5377EB7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32535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6E7476-D802-4554-AA45-0E0546BD3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AED5A-3978-4813-8C54-69048F9A5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C2EDE7-A3C2-40C5-83A1-56A6830628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51D53-5866-4824-ABFA-B79E9BEE1E23}" type="datetime8">
              <a:rPr lang="en-NG" smtClean="0"/>
              <a:t>6/20/19 7:45 AM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F544E3-0168-45F3-95BA-75B2CB8C4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48BA9-A12D-4B68-A044-B95C6513C6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C9DB-7B31-4854-B6AF-1A5B5377EB76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1733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JPG"/><Relationship Id="rId3" Type="http://schemas.openxmlformats.org/officeDocument/2006/relationships/image" Target="../media/image33.png"/><Relationship Id="rId7" Type="http://schemas.microsoft.com/office/2007/relationships/hdphoto" Target="../media/hdphoto7.wdp"/><Relationship Id="rId12" Type="http://schemas.openxmlformats.org/officeDocument/2006/relationships/image" Target="../media/image40.jpg"/><Relationship Id="rId17" Type="http://schemas.microsoft.com/office/2007/relationships/hdphoto" Target="../media/hdphoto9.wdp"/><Relationship Id="rId2" Type="http://schemas.openxmlformats.org/officeDocument/2006/relationships/image" Target="../media/image4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microsoft.com/office/2007/relationships/hdphoto" Target="../media/hdphoto8.wdp"/><Relationship Id="rId5" Type="http://schemas.openxmlformats.org/officeDocument/2006/relationships/image" Target="../media/image35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34.png"/><Relationship Id="rId9" Type="http://schemas.openxmlformats.org/officeDocument/2006/relationships/image" Target="../media/image38.pn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bimbola.ogunti@sanefng.com" TargetMode="External"/><Relationship Id="rId5" Type="http://schemas.openxmlformats.org/officeDocument/2006/relationships/hyperlink" Target="mailto:uche.uzoebo@sanefng.com" TargetMode="External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12" Type="http://schemas.openxmlformats.org/officeDocument/2006/relationships/image" Target="../media/image25.svg"/><Relationship Id="rId17" Type="http://schemas.openxmlformats.org/officeDocument/2006/relationships/image" Target="../media/image29.png"/><Relationship Id="rId2" Type="http://schemas.openxmlformats.org/officeDocument/2006/relationships/image" Target="../media/image4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svg"/><Relationship Id="rId15" Type="http://schemas.openxmlformats.org/officeDocument/2006/relationships/image" Target="../media/image27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E5F1DD"/>
            </a:gs>
            <a:gs pos="0">
              <a:schemeClr val="accent6">
                <a:lumMod val="5000"/>
                <a:lumOff val="95000"/>
              </a:schemeClr>
            </a:gs>
            <a:gs pos="100000">
              <a:srgbClr val="F2F8EE"/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B70E5AF-EED2-4B4A-B63C-57F74EFF07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82" r="2710" b="5590"/>
          <a:stretch/>
        </p:blipFill>
        <p:spPr>
          <a:xfrm>
            <a:off x="4741232" y="-13647"/>
            <a:ext cx="7427952" cy="6369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F371DA9-72F9-4507-9AFC-E27479DB7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356350"/>
            <a:ext cx="12192000" cy="510208"/>
          </a:xfrm>
          <a:solidFill>
            <a:srgbClr val="00B050"/>
          </a:solidFill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en-GB" sz="2000" b="1" dirty="0">
                <a:solidFill>
                  <a:schemeClr val="bg1"/>
                </a:solidFill>
                <a:latin typeface="Corbel" panose="020B0503020204020204" pitchFamily="34" charset="0"/>
              </a:rPr>
              <a:t>       20 June 2019</a:t>
            </a:r>
            <a:endParaRPr lang="en-NG" sz="20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035AF-F479-429F-9BC8-ABEC03141828}"/>
              </a:ext>
            </a:extLst>
          </p:cNvPr>
          <p:cNvSpPr txBox="1"/>
          <p:nvPr/>
        </p:nvSpPr>
        <p:spPr>
          <a:xfrm>
            <a:off x="331825" y="5899338"/>
            <a:ext cx="676573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latin typeface="Corbel" panose="020B0503020204020204" pitchFamily="34" charset="0"/>
              </a:rPr>
              <a:t>Presentation at ALP Seminar Series  </a:t>
            </a:r>
            <a:endParaRPr lang="en-NG" sz="2000" b="1" dirty="0">
              <a:latin typeface="Corbel" panose="020B0503020204020204" pitchFamily="34" charset="0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0755381-3036-4184-A176-C5333660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9DB-7B31-4854-B6AF-1A5B5377EB76}" type="slidenum">
              <a:rPr lang="en-NG" smtClean="0"/>
              <a:t>1</a:t>
            </a:fld>
            <a:endParaRPr lang="en-NG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EB8C19-DFBB-4D17-BB0E-E3102594B8A9}"/>
              </a:ext>
            </a:extLst>
          </p:cNvPr>
          <p:cNvGrpSpPr/>
          <p:nvPr/>
        </p:nvGrpSpPr>
        <p:grpSpPr>
          <a:xfrm rot="16200000">
            <a:off x="-1585" y="-15235"/>
            <a:ext cx="1760563" cy="1791025"/>
            <a:chOff x="2961563" y="0"/>
            <a:chExt cx="9230437" cy="507696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F902D6E-057F-45F5-8EC9-B9EC59138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91" t="27466" r="32997" b="58506"/>
            <a:stretch/>
          </p:blipFill>
          <p:spPr>
            <a:xfrm>
              <a:off x="8223081" y="0"/>
              <a:ext cx="3968919" cy="290697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BBA477-9EE6-4079-AF09-E6E1C59EE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9" t="17386" r="17415" b="28124"/>
            <a:stretch/>
          </p:blipFill>
          <p:spPr>
            <a:xfrm>
              <a:off x="2961563" y="0"/>
              <a:ext cx="9230437" cy="5076967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16D1D0-1742-490A-94F2-0DE6E2B11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825" y="2019869"/>
            <a:ext cx="7427951" cy="4279579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algn="l"/>
            <a:r>
              <a:rPr lang="en-GB" sz="4000" b="1" dirty="0">
                <a:latin typeface="Corbel" panose="020B0503020204020204" pitchFamily="34" charset="0"/>
              </a:rPr>
              <a:t>Financial Inclusion</a:t>
            </a:r>
            <a:br>
              <a:rPr lang="en-GB" sz="4000" b="1" dirty="0">
                <a:latin typeface="Corbel" panose="020B0503020204020204" pitchFamily="34" charset="0"/>
              </a:rPr>
            </a:br>
            <a:r>
              <a:rPr lang="en-GB" sz="4000" b="1" dirty="0">
                <a:latin typeface="Corbel" panose="020B0503020204020204" pitchFamily="34" charset="0"/>
              </a:rPr>
              <a:t>in Nigeria-</a:t>
            </a:r>
            <a:br>
              <a:rPr lang="en-GB" sz="4000" b="1" dirty="0">
                <a:latin typeface="Corbel" panose="020B0503020204020204" pitchFamily="34" charset="0"/>
              </a:rPr>
            </a:br>
            <a:r>
              <a:rPr lang="en-GB" sz="4000" b="1" dirty="0">
                <a:latin typeface="Corbel" panose="020B0503020204020204" pitchFamily="34" charset="0"/>
              </a:rPr>
              <a:t>Role of SANEF</a:t>
            </a:r>
            <a:endParaRPr lang="en-NG" sz="40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11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Image result for strategies">
            <a:extLst>
              <a:ext uri="{FF2B5EF4-FFF2-40B4-BE49-F238E27FC236}">
                <a16:creationId xmlns:a16="http://schemas.microsoft.com/office/drawing/2014/main" id="{5FF87510-A5F9-4F86-8D26-4BBA96A6D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67" t="26587" r="31269" b="22895"/>
          <a:stretch/>
        </p:blipFill>
        <p:spPr bwMode="auto">
          <a:xfrm>
            <a:off x="3604592" y="1658380"/>
            <a:ext cx="3856382" cy="4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F951FDE-F06C-4184-8BD0-A2FD1B488BA8}"/>
              </a:ext>
            </a:extLst>
          </p:cNvPr>
          <p:cNvSpPr/>
          <p:nvPr/>
        </p:nvSpPr>
        <p:spPr>
          <a:xfrm>
            <a:off x="989836" y="350158"/>
            <a:ext cx="6801469" cy="583096"/>
          </a:xfrm>
          <a:prstGeom prst="parallelogram">
            <a:avLst/>
          </a:prstGeom>
          <a:noFill/>
          <a:ln w="285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GB" sz="2800" b="1" kern="0" dirty="0">
                <a:latin typeface="Corbel" panose="020B0503020204020204"/>
              </a:rPr>
              <a:t>SANEF Plans</a:t>
            </a:r>
            <a:endParaRPr lang="en-NG" sz="2800" b="1" kern="0" dirty="0">
              <a:latin typeface="Corbel" panose="020B0503020204020204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DDCAA19-81B0-4339-86A7-BC125B764C91}"/>
              </a:ext>
            </a:extLst>
          </p:cNvPr>
          <p:cNvSpPr/>
          <p:nvPr/>
        </p:nvSpPr>
        <p:spPr>
          <a:xfrm>
            <a:off x="491792" y="175232"/>
            <a:ext cx="738599" cy="583096"/>
          </a:xfrm>
          <a:prstGeom prst="parallelogram">
            <a:avLst/>
          </a:prstGeom>
          <a:solidFill>
            <a:srgbClr val="00B050"/>
          </a:solidFill>
          <a:ln w="158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G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D99F-AA26-48F8-B151-95026560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6608"/>
            <a:ext cx="2743200" cy="365125"/>
          </a:xfrm>
        </p:spPr>
        <p:txBody>
          <a:bodyPr/>
          <a:lstStyle/>
          <a:p>
            <a:fld id="{1062C9DB-7B31-4854-B6AF-1A5B5377EB76}" type="slidenum">
              <a:rPr lang="en-NG" smtClean="0"/>
              <a:t>10</a:t>
            </a:fld>
            <a:endParaRPr lang="en-NG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A5FD7C5-699E-410C-8ACC-428B1F3279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869" y="153711"/>
            <a:ext cx="712796" cy="601664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8E275822-4E03-48AB-9126-A65F755AD17F}"/>
              </a:ext>
            </a:extLst>
          </p:cNvPr>
          <p:cNvSpPr/>
          <p:nvPr/>
        </p:nvSpPr>
        <p:spPr>
          <a:xfrm>
            <a:off x="989836" y="986778"/>
            <a:ext cx="11001829" cy="5714955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/>
        </p:spPr>
        <p:txBody>
          <a:bodyPr rtlCol="0" anchor="t"/>
          <a:lstStyle/>
          <a:p>
            <a:pPr marL="342900" marR="0" lvl="0" indent="-342900" defTabSz="914400" eaLnBrk="1" fontAlgn="auto" latinLnBrk="0" hangingPunct="1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lang="en-GB" sz="2100" kern="0" dirty="0">
                <a:latin typeface="Corbel" panose="020B0503020204020204"/>
              </a:rPr>
              <a:t>Provide Support to Super Agents, banks and other stakeholders to acquire agents in 6 geo-political zones</a:t>
            </a:r>
          </a:p>
          <a:p>
            <a:pPr marL="342900" lvl="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100" kern="0" dirty="0">
                <a:latin typeface="Corbel" panose="020B0503020204020204"/>
              </a:rPr>
              <a:t>Accelerate and Simplify BVN enrolment</a:t>
            </a:r>
          </a:p>
          <a:p>
            <a:pPr marL="342900" lvl="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100" kern="0" dirty="0">
                <a:latin typeface="Corbel" panose="020B0503020204020204"/>
              </a:rPr>
              <a:t>Create Interoperable platform for product deployment, transactions and Account opening</a:t>
            </a:r>
          </a:p>
          <a:p>
            <a:pPr marL="342900" lvl="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GB" sz="2100" kern="0" dirty="0">
                <a:latin typeface="Corbel" panose="020B0503020204020204"/>
              </a:rPr>
              <a:t>More collaboration between Banks and Super Agents  to ramp up Account opening </a:t>
            </a:r>
          </a:p>
          <a:p>
            <a:pPr marL="34290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2100" kern="0" dirty="0">
                <a:latin typeface="Corbel" panose="020B0503020204020204"/>
              </a:rPr>
              <a:t>Introduction of basic products and special Account with benefits designed to attract the unbanked</a:t>
            </a:r>
          </a:p>
          <a:p>
            <a:pPr marL="342900" lvl="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2100" kern="0" dirty="0">
                <a:latin typeface="Corbel" panose="020B0503020204020204"/>
              </a:rPr>
              <a:t>Engage with Regulatory bodies for </a:t>
            </a:r>
            <a:r>
              <a:rPr lang="en-US" sz="2100" kern="0" dirty="0" err="1">
                <a:latin typeface="Corbel" panose="020B0503020204020204"/>
              </a:rPr>
              <a:t>favourable</a:t>
            </a:r>
            <a:r>
              <a:rPr lang="en-US" sz="2100" kern="0" dirty="0">
                <a:latin typeface="Corbel" panose="020B0503020204020204"/>
              </a:rPr>
              <a:t> policies and conducive environment for growth in Financial Inclusion. Collaborate with interested partners</a:t>
            </a:r>
          </a:p>
          <a:p>
            <a:pPr marL="342900" lvl="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2100" kern="0" dirty="0">
                <a:latin typeface="Corbel" panose="020B0503020204020204"/>
              </a:rPr>
              <a:t>Drive Financial Literacy and Campaign awareness via Print, Radio, Social media, Community engagements </a:t>
            </a:r>
            <a:r>
              <a:rPr lang="en-US" sz="2100" kern="0" dirty="0" err="1">
                <a:latin typeface="Corbel" panose="020B0503020204020204"/>
              </a:rPr>
              <a:t>etc</a:t>
            </a:r>
            <a:endParaRPr lang="en-US" sz="2100" kern="0" dirty="0">
              <a:latin typeface="Corbel" panose="020B0503020204020204"/>
            </a:endParaRPr>
          </a:p>
          <a:p>
            <a:pPr marL="342900" lvl="0" indent="-34290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2100" kern="0" dirty="0">
                <a:latin typeface="Corbel" panose="020B0503020204020204"/>
              </a:rPr>
              <a:t>Appropriate pricing for all stakeholders- </a:t>
            </a:r>
            <a:r>
              <a:rPr lang="en-US" sz="2200" kern="0" dirty="0">
                <a:latin typeface="Corbel" panose="020B0503020204020204"/>
              </a:rPr>
              <a:t>Super agents, agents  and consumers </a:t>
            </a:r>
          </a:p>
          <a:p>
            <a:pPr lvl="0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10000"/>
              <a:defRPr/>
            </a:pPr>
            <a:r>
              <a:rPr lang="en-US" sz="2200" kern="0" dirty="0">
                <a:latin typeface="Corbel" panose="020B0503020204020204"/>
              </a:rPr>
              <a:t>  </a:t>
            </a:r>
          </a:p>
          <a:p>
            <a:pPr lvl="0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defRPr/>
            </a:pPr>
            <a:endParaRPr lang="en-US" sz="2200" kern="0" dirty="0">
              <a:latin typeface="Corbel" panose="020B0503020204020204"/>
            </a:endParaRPr>
          </a:p>
          <a:p>
            <a:pPr marL="285750" indent="-285750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sz="2200" kern="0" dirty="0">
              <a:latin typeface="Corbel" panose="020B0503020204020204"/>
            </a:endParaRPr>
          </a:p>
          <a:p>
            <a:pPr marL="285750" lvl="0" indent="-285750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GB" sz="2200" kern="0" dirty="0">
              <a:latin typeface="Corbel" panose="020B0503020204020204"/>
            </a:endParaRPr>
          </a:p>
          <a:p>
            <a:pPr marL="285750" marR="0" lvl="0" indent="-285750" defTabSz="914400" eaLnBrk="1" fontAlgn="auto" latinLnBrk="0" hangingPunct="1">
              <a:lnSpc>
                <a:spcPct val="150000"/>
              </a:lnSpc>
              <a:buClr>
                <a:schemeClr val="tx1">
                  <a:lumMod val="95000"/>
                  <a:lumOff val="5000"/>
                </a:scheme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2200" kern="0" dirty="0"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150074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F951FDE-F06C-4184-8BD0-A2FD1B488BA8}"/>
              </a:ext>
            </a:extLst>
          </p:cNvPr>
          <p:cNvSpPr/>
          <p:nvPr/>
        </p:nvSpPr>
        <p:spPr>
          <a:xfrm>
            <a:off x="977558" y="390938"/>
            <a:ext cx="8145151" cy="583096"/>
          </a:xfrm>
          <a:prstGeom prst="parallelogram">
            <a:avLst/>
          </a:prstGeom>
          <a:noFill/>
          <a:ln w="285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</a:rPr>
              <a:t>Advantages….</a:t>
            </a:r>
            <a:endParaRPr kumimoji="0" lang="en-NG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DDCAA19-81B0-4339-86A7-BC125B764C91}"/>
              </a:ext>
            </a:extLst>
          </p:cNvPr>
          <p:cNvSpPr/>
          <p:nvPr/>
        </p:nvSpPr>
        <p:spPr>
          <a:xfrm>
            <a:off x="491792" y="175232"/>
            <a:ext cx="738599" cy="583096"/>
          </a:xfrm>
          <a:prstGeom prst="parallelogram">
            <a:avLst/>
          </a:prstGeom>
          <a:solidFill>
            <a:srgbClr val="00B050"/>
          </a:solidFill>
          <a:ln w="158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G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D99F-AA26-48F8-B151-95026560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6608"/>
            <a:ext cx="2743200" cy="365125"/>
          </a:xfrm>
        </p:spPr>
        <p:txBody>
          <a:bodyPr/>
          <a:lstStyle/>
          <a:p>
            <a:fld id="{1062C9DB-7B31-4854-B6AF-1A5B5377EB76}" type="slidenum">
              <a:rPr lang="en-NG" smtClean="0"/>
              <a:t>11</a:t>
            </a:fld>
            <a:endParaRPr lang="en-NG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A5FD7C5-699E-410C-8ACC-428B1F327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869" y="153711"/>
            <a:ext cx="712796" cy="601664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A9705DF-F17A-4766-9E8F-3812A32B3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210440"/>
              </p:ext>
            </p:extLst>
          </p:nvPr>
        </p:nvGraphicFramePr>
        <p:xfrm>
          <a:off x="354330" y="1463712"/>
          <a:ext cx="8768379" cy="60812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8379">
                  <a:extLst>
                    <a:ext uri="{9D8B030D-6E8A-4147-A177-3AD203B41FA5}">
                      <a16:colId xmlns:a16="http://schemas.microsoft.com/office/drawing/2014/main" val="2914265830"/>
                    </a:ext>
                  </a:extLst>
                </a:gridCol>
              </a:tblGrid>
              <a:tr h="539229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Clr>
                          <a:schemeClr val="accent6">
                            <a:lumMod val="75000"/>
                          </a:schemeClr>
                        </a:buClr>
                        <a:buSzPct val="110000"/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i="0" noProof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Cheapest and quickest </a:t>
                      </a:r>
                      <a:r>
                        <a:rPr lang="en-US" sz="2100" b="0" noProof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way to bring Financial Access Points to Nigerians- via collaboration and shared facilities.</a:t>
                      </a: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294419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b="0" noProof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Provision of uniform compelling basic products to attract  the unbanked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461346"/>
                  </a:ext>
                </a:extLst>
              </a:tr>
              <a:tr h="4903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b="0" i="0" noProof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A more coordinated and collaborative way to drive and achieve the Financial Inclusion targets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33905"/>
                  </a:ext>
                </a:extLst>
              </a:tr>
              <a:tr h="5565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b="0" i="0" noProof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Easier collaboration  with various regulatory bodies and support partners who are focused on driving Inclusion in Nigeria</a:t>
                      </a:r>
                      <a:endParaRPr lang="en-US" sz="2100" b="0" noProof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749507"/>
                  </a:ext>
                </a:extLst>
              </a:tr>
              <a:tr h="6354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b="0" i="0" noProof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Uniform message and approach on Financial literacy and campaign awareness to the various geo-political zones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100" b="0" i="0" noProof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b="0" i="0" noProof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Easier to agree on appropriate pricing for the industry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100" b="0" i="0" noProof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b="0" i="0" noProof="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Collaboration not Competition will win the Game.</a:t>
                      </a:r>
                      <a:endParaRPr lang="en-US" sz="2100" b="0" noProof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907390"/>
                  </a:ext>
                </a:extLst>
              </a:tr>
              <a:tr h="4773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100" b="0" noProof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88392"/>
                  </a:ext>
                </a:extLst>
              </a:tr>
              <a:tr h="5507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2100" b="0" noProof="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835976"/>
                  </a:ext>
                </a:extLst>
              </a:tr>
            </a:tbl>
          </a:graphicData>
        </a:graphic>
      </p:graphicFrame>
      <p:pic>
        <p:nvPicPr>
          <p:cNvPr id="1026" name="Picture 2" descr="Image result for fruiting tree">
            <a:extLst>
              <a:ext uri="{FF2B5EF4-FFF2-40B4-BE49-F238E27FC236}">
                <a16:creationId xmlns:a16="http://schemas.microsoft.com/office/drawing/2014/main" id="{BAAB55E4-0ABD-4385-9C16-C5383A436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101" y="1760260"/>
            <a:ext cx="2353166" cy="3341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880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3C34C3-565D-4789-BA9D-A7E54D42DE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6630" r="19022"/>
          <a:stretch/>
        </p:blipFill>
        <p:spPr>
          <a:xfrm>
            <a:off x="1825696" y="0"/>
            <a:ext cx="10366304" cy="685799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D99F-AA26-48F8-B151-95026560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30878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62C9DB-7B31-4854-B6AF-1A5B5377EB76}" type="slidenum">
              <a:rPr kumimoji="0" lang="en-N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NG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193DE5-6A68-43C9-B68D-DE2CAA4A29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869" y="153711"/>
            <a:ext cx="712796" cy="601664"/>
          </a:xfrm>
          <a:prstGeom prst="rect">
            <a:avLst/>
          </a:prstGeo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8077C48C-D14B-4542-9F06-206159F986D4}"/>
              </a:ext>
            </a:extLst>
          </p:cNvPr>
          <p:cNvSpPr/>
          <p:nvPr/>
        </p:nvSpPr>
        <p:spPr>
          <a:xfrm rot="16200000">
            <a:off x="-1243092" y="1897672"/>
            <a:ext cx="4300805" cy="1153867"/>
          </a:xfrm>
          <a:prstGeom prst="parallelogram">
            <a:avLst/>
          </a:prstGeom>
          <a:noFill/>
          <a:ln w="285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Geographical Spread of Agents by Super Agents</a:t>
            </a:r>
            <a:endParaRPr kumimoji="0" lang="en-NG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F5DF4661-D3D7-4113-B757-11D31693636E}"/>
              </a:ext>
            </a:extLst>
          </p:cNvPr>
          <p:cNvSpPr/>
          <p:nvPr/>
        </p:nvSpPr>
        <p:spPr>
          <a:xfrm rot="16200000">
            <a:off x="345437" y="3895198"/>
            <a:ext cx="738599" cy="1153869"/>
          </a:xfrm>
          <a:prstGeom prst="parallelogram">
            <a:avLst/>
          </a:prstGeom>
          <a:solidFill>
            <a:srgbClr val="00B050"/>
          </a:solidFill>
          <a:ln w="158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G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369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F951FDE-F06C-4184-8BD0-A2FD1B488BA8}"/>
              </a:ext>
            </a:extLst>
          </p:cNvPr>
          <p:cNvSpPr/>
          <p:nvPr/>
        </p:nvSpPr>
        <p:spPr>
          <a:xfrm>
            <a:off x="977558" y="311426"/>
            <a:ext cx="6801469" cy="583096"/>
          </a:xfrm>
          <a:prstGeom prst="parallelogram">
            <a:avLst/>
          </a:prstGeom>
          <a:noFill/>
          <a:ln w="285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SANEF Super Agents/MMOs</a:t>
            </a:r>
            <a:endParaRPr kumimoji="0" lang="en-NG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DDCAA19-81B0-4339-86A7-BC125B764C91}"/>
              </a:ext>
            </a:extLst>
          </p:cNvPr>
          <p:cNvSpPr/>
          <p:nvPr/>
        </p:nvSpPr>
        <p:spPr>
          <a:xfrm>
            <a:off x="491792" y="95720"/>
            <a:ext cx="738599" cy="583096"/>
          </a:xfrm>
          <a:prstGeom prst="parallelogram">
            <a:avLst/>
          </a:prstGeom>
          <a:solidFill>
            <a:srgbClr val="00B050"/>
          </a:solidFill>
          <a:ln w="158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G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D99F-AA26-48F8-B151-95026560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6608"/>
            <a:ext cx="2743200" cy="365125"/>
          </a:xfrm>
        </p:spPr>
        <p:txBody>
          <a:bodyPr/>
          <a:lstStyle/>
          <a:p>
            <a:fld id="{1062C9DB-7B31-4854-B6AF-1A5B5377EB76}" type="slidenum">
              <a:rPr lang="en-NG" smtClean="0"/>
              <a:t>13</a:t>
            </a:fld>
            <a:endParaRPr lang="en-NG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A5FD7C5-699E-410C-8ACC-428B1F327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869" y="153711"/>
            <a:ext cx="712796" cy="60166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2AD2011-1055-41D2-9183-B33104C82371}"/>
              </a:ext>
            </a:extLst>
          </p:cNvPr>
          <p:cNvGrpSpPr/>
          <p:nvPr/>
        </p:nvGrpSpPr>
        <p:grpSpPr>
          <a:xfrm>
            <a:off x="0" y="1245704"/>
            <a:ext cx="12486579" cy="5456029"/>
            <a:chOff x="0" y="1057220"/>
            <a:chExt cx="12486579" cy="603302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B457DB5-2AD3-4ED6-B259-701F808E218E}"/>
                </a:ext>
              </a:extLst>
            </p:cNvPr>
            <p:cNvGrpSpPr/>
            <p:nvPr/>
          </p:nvGrpSpPr>
          <p:grpSpPr>
            <a:xfrm>
              <a:off x="0" y="1057220"/>
              <a:ext cx="12486579" cy="6033022"/>
              <a:chOff x="-188850" y="726792"/>
              <a:chExt cx="12835328" cy="5787611"/>
            </a:xfrm>
          </p:grpSpPr>
          <p:pic>
            <p:nvPicPr>
              <p:cNvPr id="3" name="Picture 2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21DC71C9-F790-4D80-8E2E-FEFCB56AE7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83868" y="2993786"/>
                <a:ext cx="1056646" cy="782141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439B46-C63B-42C5-B794-48882563F257}"/>
                  </a:ext>
                </a:extLst>
              </p:cNvPr>
              <p:cNvSpPr/>
              <p:nvPr/>
            </p:nvSpPr>
            <p:spPr>
              <a:xfrm>
                <a:off x="165569" y="3218072"/>
                <a:ext cx="2435818" cy="365125"/>
              </a:xfrm>
              <a:prstGeom prst="rect">
                <a:avLst/>
              </a:prstGeom>
              <a:noFill/>
              <a:ln w="15875" cap="rnd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4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Capricorn</a:t>
                </a:r>
              </a:p>
              <a:p>
                <a:pPr lvl="0" algn="ctr">
                  <a:defRPr/>
                </a:pPr>
                <a:r>
                  <a:rPr lang="en-US" sz="1400" b="1" kern="0" dirty="0">
                    <a:latin typeface="Corbel" panose="020B0503020204020204"/>
                  </a:rPr>
                  <a:t>sanef@capricorndigi.com</a:t>
                </a:r>
                <a:endParaRPr kumimoji="0" lang="en-NG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A524B673-EF9B-4F27-AE21-087A71A8F9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64842" y="2244899"/>
                <a:ext cx="1304252" cy="440737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049A1DA-CBFB-4C9C-998E-3684BD55CA91}"/>
                  </a:ext>
                </a:extLst>
              </p:cNvPr>
              <p:cNvSpPr/>
              <p:nvPr/>
            </p:nvSpPr>
            <p:spPr>
              <a:xfrm>
                <a:off x="202756" y="2473375"/>
                <a:ext cx="2434693" cy="396156"/>
              </a:xfrm>
              <a:prstGeom prst="rect">
                <a:avLst/>
              </a:prstGeom>
              <a:noFill/>
              <a:ln w="15875" cap="rnd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algn="ctr"/>
                <a:r>
                  <a:rPr lang="en-US" sz="1400" b="1" kern="0" dirty="0">
                    <a:latin typeface="Corbel" panose="020B0503020204020204"/>
                  </a:rPr>
                  <a:t>Cellulant</a:t>
                </a:r>
              </a:p>
              <a:p>
                <a:pPr algn="ctr"/>
                <a:r>
                  <a:rPr lang="en-US" sz="1400" b="1" kern="0" dirty="0">
                    <a:latin typeface="Corbel" panose="020B0503020204020204"/>
                  </a:rPr>
                  <a:t>info@cellulant.com.ng</a:t>
                </a:r>
              </a:p>
              <a:p>
                <a:pPr algn="ctr"/>
                <a:endParaRPr lang="en-US" sz="1400" b="1" kern="0" dirty="0">
                  <a:latin typeface="Corbel" panose="020B0503020204020204"/>
                </a:endParaRPr>
              </a:p>
              <a:p>
                <a:pPr algn="ctr"/>
                <a:endParaRPr lang="en-NG" sz="1400" b="1" kern="0" dirty="0">
                  <a:latin typeface="Corbel" panose="020B0503020204020204"/>
                </a:endParaRPr>
              </a:p>
            </p:txBody>
          </p:sp>
          <p:pic>
            <p:nvPicPr>
              <p:cNvPr id="9" name="Picture 8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91D33C21-24A9-4489-9925-0C31BF3E92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5649" y="1518556"/>
                <a:ext cx="1392877" cy="396491"/>
              </a:xfrm>
              <a:prstGeom prst="rect">
                <a:avLst/>
              </a:prstGeom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D7C7470-8FD7-4179-BE93-17738C058074}"/>
                  </a:ext>
                </a:extLst>
              </p:cNvPr>
              <p:cNvSpPr/>
              <p:nvPr/>
            </p:nvSpPr>
            <p:spPr>
              <a:xfrm>
                <a:off x="567451" y="1462530"/>
                <a:ext cx="2768418" cy="365125"/>
              </a:xfrm>
              <a:prstGeom prst="rect">
                <a:avLst/>
              </a:prstGeom>
              <a:noFill/>
              <a:ln w="15875" cap="rnd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algn="ctr"/>
                <a:r>
                  <a:rPr lang="en-US" sz="1400" b="1" kern="0" dirty="0">
                    <a:latin typeface="Corbel" panose="020B0503020204020204"/>
                  </a:rPr>
                  <a:t>eTranzact</a:t>
                </a:r>
              </a:p>
              <a:p>
                <a:pPr algn="ctr"/>
                <a:r>
                  <a:rPr lang="en-US" sz="1400" b="1" kern="0" dirty="0">
                    <a:latin typeface="Corbel" panose="020B0503020204020204"/>
                  </a:rPr>
                  <a:t>agentenquiries@etranzact.com </a:t>
                </a:r>
                <a:endParaRPr lang="en-NG" sz="1400" b="1" kern="0" dirty="0">
                  <a:latin typeface="Corbel" panose="020B0503020204020204"/>
                </a:endParaRPr>
              </a:p>
            </p:txBody>
          </p:sp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E1AC7325-D8C0-47DF-8561-9C4B2BD463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5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910049" y="1189740"/>
                <a:ext cx="1504138" cy="547276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09FDC18-B33E-4CD3-A651-F26680B5E673}"/>
                  </a:ext>
                </a:extLst>
              </p:cNvPr>
              <p:cNvSpPr/>
              <p:nvPr/>
            </p:nvSpPr>
            <p:spPr>
              <a:xfrm>
                <a:off x="3414053" y="726792"/>
                <a:ext cx="4496128" cy="365125"/>
              </a:xfrm>
              <a:prstGeom prst="rect">
                <a:avLst/>
              </a:prstGeom>
              <a:noFill/>
              <a:ln w="15875" cap="rnd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algn="ctr"/>
                <a:r>
                  <a:rPr lang="en-US" sz="1400" b="1" kern="0" dirty="0">
                    <a:latin typeface="Corbel" panose="020B0503020204020204"/>
                  </a:rPr>
                  <a:t>Interswitch</a:t>
                </a:r>
              </a:p>
              <a:p>
                <a:pPr algn="ctr"/>
                <a:r>
                  <a:rPr lang="en-US" sz="1400" b="1" kern="0" dirty="0">
                    <a:latin typeface="Corbel" panose="020B0503020204020204"/>
                  </a:rPr>
                  <a:t>ifiscustomercare@interswitchgroup.com</a:t>
                </a:r>
                <a:endParaRPr lang="en-NG" sz="1400" b="1" kern="0" dirty="0">
                  <a:latin typeface="Corbel" panose="020B0503020204020204"/>
                </a:endParaRP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2BA325D5-59FD-4943-876D-1BBD4A3937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2980" y="1309759"/>
                <a:ext cx="1872336" cy="735541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709EB09-5100-4407-8688-55209CC23D00}"/>
                  </a:ext>
                </a:extLst>
              </p:cNvPr>
              <p:cNvSpPr/>
              <p:nvPr/>
            </p:nvSpPr>
            <p:spPr>
              <a:xfrm>
                <a:off x="7846540" y="1413320"/>
                <a:ext cx="2946303" cy="365125"/>
              </a:xfrm>
              <a:prstGeom prst="rect">
                <a:avLst/>
              </a:prstGeom>
              <a:noFill/>
              <a:ln w="15875" cap="rnd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algn="ctr"/>
                <a:r>
                  <a:rPr lang="en-US" sz="1400" b="1" kern="0" dirty="0">
                    <a:latin typeface="Corbel" panose="020B0503020204020204"/>
                  </a:rPr>
                  <a:t>Inlaks</a:t>
                </a:r>
              </a:p>
              <a:p>
                <a:pPr algn="ctr"/>
                <a:r>
                  <a:rPr lang="en-US" sz="1400" b="1" kern="0" dirty="0">
                    <a:latin typeface="Corbel" panose="020B0503020204020204"/>
                  </a:rPr>
                  <a:t>agentenquiries@monidey.ng</a:t>
                </a:r>
                <a:endParaRPr lang="en-NG" sz="1400" b="1" kern="0" dirty="0">
                  <a:latin typeface="Corbel" panose="020B0503020204020204"/>
                </a:endParaRPr>
              </a:p>
            </p:txBody>
          </p:sp>
          <p:pic>
            <p:nvPicPr>
              <p:cNvPr id="17" name="Picture 16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7E7279CA-9EE8-4A78-9AC7-98E384FE8E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88430" y="5460713"/>
                <a:ext cx="1718266" cy="625449"/>
              </a:xfrm>
              <a:prstGeom prst="rect">
                <a:avLst/>
              </a:prstGeom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70025CF-9D37-4124-BCEC-6155562C3B31}"/>
                  </a:ext>
                </a:extLst>
              </p:cNvPr>
              <p:cNvSpPr/>
              <p:nvPr/>
            </p:nvSpPr>
            <p:spPr>
              <a:xfrm>
                <a:off x="4004929" y="6149278"/>
                <a:ext cx="3429306" cy="365125"/>
              </a:xfrm>
              <a:prstGeom prst="rect">
                <a:avLst/>
              </a:prstGeom>
              <a:noFill/>
              <a:ln w="15875" cap="rnd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algn="ctr"/>
                <a:r>
                  <a:rPr lang="en-US" sz="1400" b="1" kern="0" dirty="0">
                    <a:latin typeface="Corbel" panose="020B0503020204020204"/>
                  </a:rPr>
                  <a:t>Innovectives</a:t>
                </a:r>
              </a:p>
              <a:p>
                <a:pPr algn="ctr"/>
                <a:r>
                  <a:rPr lang="en-US" sz="1400" b="1" kern="0" dirty="0">
                    <a:latin typeface="Corbel" panose="020B0503020204020204"/>
                  </a:rPr>
                  <a:t>agentenquiries@innovectives.com</a:t>
                </a:r>
              </a:p>
              <a:p>
                <a:pPr algn="ctr"/>
                <a:endParaRPr lang="en-US" sz="1400" b="1" kern="0" dirty="0">
                  <a:latin typeface="Corbel" panose="020B0503020204020204"/>
                </a:endParaRPr>
              </a:p>
              <a:p>
                <a:pPr algn="ctr"/>
                <a:endParaRPr lang="en-NG" sz="1400" b="1" kern="0" dirty="0">
                  <a:latin typeface="Corbel" panose="020B0503020204020204"/>
                </a:endParaRPr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7BC5CC3-9C56-4CFB-9C16-E1C6F53FF8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658" y="2288106"/>
                <a:ext cx="1304252" cy="519272"/>
              </a:xfrm>
              <a:prstGeom prst="rect">
                <a:avLst/>
              </a:prstGeom>
            </p:spPr>
          </p:pic>
          <p:pic>
            <p:nvPicPr>
              <p:cNvPr id="25" name="Picture 24" descr="A screenshot of a cell phone&#10;&#10;Description automatically generated">
                <a:extLst>
                  <a:ext uri="{FF2B5EF4-FFF2-40B4-BE49-F238E27FC236}">
                    <a16:creationId xmlns:a16="http://schemas.microsoft.com/office/drawing/2014/main" id="{B6602876-CB46-41B6-8098-4D49660C56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10" t="18555" r="68740" b="53058"/>
              <a:stretch/>
            </p:blipFill>
            <p:spPr>
              <a:xfrm>
                <a:off x="8312878" y="3257019"/>
                <a:ext cx="777674" cy="475805"/>
              </a:xfrm>
              <a:prstGeom prst="rect">
                <a:avLst/>
              </a:prstGeom>
            </p:spPr>
          </p:pic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C32958C-A998-401A-BC35-BB0579DB0191}"/>
                  </a:ext>
                </a:extLst>
              </p:cNvPr>
              <p:cNvSpPr/>
              <p:nvPr/>
            </p:nvSpPr>
            <p:spPr>
              <a:xfrm>
                <a:off x="8701715" y="2317272"/>
                <a:ext cx="2212615" cy="365125"/>
              </a:xfrm>
              <a:prstGeom prst="rect">
                <a:avLst/>
              </a:prstGeom>
              <a:noFill/>
              <a:ln w="15875" cap="rnd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algn="ctr"/>
                <a:r>
                  <a:rPr lang="en-US" sz="1400" b="1" kern="0" dirty="0" err="1">
                    <a:latin typeface="Corbel" panose="020B0503020204020204"/>
                  </a:rPr>
                  <a:t>Paga</a:t>
                </a:r>
                <a:endParaRPr lang="en-US" sz="1400" b="1" kern="0" dirty="0">
                  <a:latin typeface="Corbel" panose="020B0503020204020204"/>
                </a:endParaRPr>
              </a:p>
              <a:p>
                <a:pPr algn="ctr"/>
                <a:r>
                  <a:rPr lang="en-US" sz="1400" b="1" kern="0" dirty="0">
                    <a:latin typeface="Corbel" panose="020B0503020204020204"/>
                  </a:rPr>
                  <a:t>agents@mypaga.com</a:t>
                </a:r>
                <a:endParaRPr lang="en-NG" sz="1400" b="1" kern="0" dirty="0">
                  <a:latin typeface="Corbel" panose="020B0503020204020204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378F154-70D0-4FD2-91A7-9B030D8C74D6}"/>
                  </a:ext>
                </a:extLst>
              </p:cNvPr>
              <p:cNvSpPr/>
              <p:nvPr/>
            </p:nvSpPr>
            <p:spPr>
              <a:xfrm>
                <a:off x="8786217" y="3539174"/>
                <a:ext cx="3333789" cy="365125"/>
              </a:xfrm>
              <a:prstGeom prst="rect">
                <a:avLst/>
              </a:prstGeom>
              <a:noFill/>
              <a:ln w="15875" cap="rnd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algn="ctr"/>
                <a:r>
                  <a:rPr lang="en-US" sz="1400" b="1" kern="0" dirty="0">
                    <a:latin typeface="Corbel" panose="020B0503020204020204"/>
                  </a:rPr>
                  <a:t>Unified Payments</a:t>
                </a:r>
              </a:p>
              <a:p>
                <a:pPr algn="ctr"/>
                <a:r>
                  <a:rPr lang="en-US" sz="1400" b="1" kern="0" dirty="0">
                    <a:latin typeface="Corbel" panose="020B0503020204020204"/>
                  </a:rPr>
                  <a:t>agencynetworkgroup@up-ng.com</a:t>
                </a:r>
              </a:p>
              <a:p>
                <a:pPr algn="ctr"/>
                <a:endParaRPr lang="en-US" sz="1400" b="1" kern="0" dirty="0">
                  <a:latin typeface="Corbel" panose="020B0503020204020204"/>
                </a:endParaRPr>
              </a:p>
              <a:p>
                <a:pPr algn="ctr"/>
                <a:endParaRPr lang="en-NG" sz="1400" b="1" kern="0" dirty="0">
                  <a:latin typeface="Corbel" panose="020B0503020204020204"/>
                </a:endParaRPr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5A01AFE6-985D-4C18-8A2D-2AD2C7FE8C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3025" y="4159751"/>
                <a:ext cx="565925" cy="501596"/>
              </a:xfrm>
              <a:prstGeom prst="rect">
                <a:avLst/>
              </a:prstGeom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2AF3553-EE07-4F17-ADB2-608D73FD0FDB}"/>
                  </a:ext>
                </a:extLst>
              </p:cNvPr>
              <p:cNvSpPr/>
              <p:nvPr/>
            </p:nvSpPr>
            <p:spPr>
              <a:xfrm>
                <a:off x="-188850" y="4143457"/>
                <a:ext cx="3217906" cy="365125"/>
              </a:xfrm>
              <a:prstGeom prst="rect">
                <a:avLst/>
              </a:prstGeom>
              <a:noFill/>
              <a:ln w="15875" cap="rnd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algn="ctr"/>
                <a:r>
                  <a:rPr lang="en-US" sz="1400" b="1" kern="0" dirty="0">
                    <a:latin typeface="Corbel" panose="020B0503020204020204"/>
                  </a:rPr>
                  <a:t>Xpress Payments</a:t>
                </a:r>
              </a:p>
              <a:p>
                <a:pPr algn="ctr"/>
                <a:r>
                  <a:rPr lang="en-US" sz="1400" b="1" kern="0" dirty="0">
                    <a:latin typeface="Corbel" panose="020B0503020204020204"/>
                  </a:rPr>
                  <a:t>customercare@xpresspayments.com</a:t>
                </a:r>
                <a:endParaRPr lang="en-NG" sz="1400" b="1" kern="0" dirty="0">
                  <a:latin typeface="Corbel" panose="020B0503020204020204"/>
                </a:endParaRPr>
              </a:p>
            </p:txBody>
          </p:sp>
          <p:pic>
            <p:nvPicPr>
              <p:cNvPr id="1026" name="Picture 2" descr="Image result for Ready Cash">
                <a:extLst>
                  <a:ext uri="{FF2B5EF4-FFF2-40B4-BE49-F238E27FC236}">
                    <a16:creationId xmlns:a16="http://schemas.microsoft.com/office/drawing/2014/main" id="{7048CDDC-7CC4-40B7-A2FE-EE469B627D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1979" y="4214598"/>
                <a:ext cx="1929033" cy="4304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1D8EBBC-8263-48FA-A243-083B80F2FCE9}"/>
                  </a:ext>
                </a:extLst>
              </p:cNvPr>
              <p:cNvSpPr/>
              <p:nvPr/>
            </p:nvSpPr>
            <p:spPr>
              <a:xfrm>
                <a:off x="9182181" y="4462515"/>
                <a:ext cx="3464297" cy="365125"/>
              </a:xfrm>
              <a:prstGeom prst="rect">
                <a:avLst/>
              </a:prstGeom>
              <a:noFill/>
              <a:ln w="15875" cap="rnd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algn="ctr"/>
                <a:r>
                  <a:rPr lang="en-US" sz="1400" b="1" kern="0" dirty="0">
                    <a:latin typeface="Corbel" panose="020B0503020204020204"/>
                  </a:rPr>
                  <a:t>Parkway Projects</a:t>
                </a:r>
              </a:p>
              <a:p>
                <a:pPr algn="ctr"/>
                <a:r>
                  <a:rPr lang="en-US" sz="1400" b="1" kern="0" dirty="0">
                    <a:latin typeface="Corbel" panose="020B0503020204020204"/>
                  </a:rPr>
                  <a:t>readycash@parkwayprojects.com</a:t>
                </a:r>
              </a:p>
              <a:p>
                <a:pPr algn="ctr"/>
                <a:endParaRPr lang="en-US" sz="1400" b="1" kern="0" dirty="0">
                  <a:latin typeface="Corbel" panose="020B0503020204020204"/>
                </a:endParaRPr>
              </a:p>
              <a:p>
                <a:pPr algn="ctr"/>
                <a:endParaRPr lang="en-NG" sz="1400" b="1" kern="0" dirty="0">
                  <a:latin typeface="Corbel" panose="020B0503020204020204"/>
                </a:endParaRPr>
              </a:p>
            </p:txBody>
          </p:sp>
          <p:pic>
            <p:nvPicPr>
              <p:cNvPr id="36" name="Picture 35" descr="A close up of a sign&#10;&#10;Description automatically generated">
                <a:extLst>
                  <a:ext uri="{FF2B5EF4-FFF2-40B4-BE49-F238E27FC236}">
                    <a16:creationId xmlns:a16="http://schemas.microsoft.com/office/drawing/2014/main" id="{91C8F029-9A8C-45A8-8E17-4BDF96217A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24113" y="5095369"/>
                <a:ext cx="1073256" cy="605143"/>
              </a:xfrm>
              <a:prstGeom prst="rect">
                <a:avLst/>
              </a:prstGeom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63898A4-D8EE-4603-8B4F-858EF1F3EE4B}"/>
                  </a:ext>
                </a:extLst>
              </p:cNvPr>
              <p:cNvSpPr/>
              <p:nvPr/>
            </p:nvSpPr>
            <p:spPr>
              <a:xfrm>
                <a:off x="8235926" y="5406353"/>
                <a:ext cx="2946303" cy="365125"/>
              </a:xfrm>
              <a:prstGeom prst="rect">
                <a:avLst/>
              </a:prstGeom>
              <a:noFill/>
              <a:ln w="15875" cap="rnd" cmpd="sng" algn="ctr">
                <a:noFill/>
                <a:prstDash val="soli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rtlCol="0" anchor="ctr"/>
              <a:lstStyle/>
              <a:p>
                <a:pPr algn="ctr"/>
                <a:r>
                  <a:rPr lang="en-US" sz="1400" b="1" kern="0" dirty="0">
                    <a:latin typeface="Corbel" panose="020B0503020204020204"/>
                  </a:rPr>
                  <a:t>3Line</a:t>
                </a:r>
              </a:p>
              <a:p>
                <a:pPr algn="ctr"/>
                <a:r>
                  <a:rPr lang="en-US" sz="1400" b="1" kern="0" dirty="0">
                    <a:latin typeface="Corbel" panose="020B0503020204020204"/>
                  </a:rPr>
                  <a:t>freedomnetwork@3lineng.com</a:t>
                </a:r>
              </a:p>
              <a:p>
                <a:pPr algn="ctr"/>
                <a:endParaRPr lang="en-US" sz="1400" b="1" kern="0" dirty="0">
                  <a:latin typeface="Corbel" panose="020B0503020204020204"/>
                </a:endParaRPr>
              </a:p>
              <a:p>
                <a:pPr algn="ctr"/>
                <a:endParaRPr lang="en-NG" sz="1400" b="1" kern="0" dirty="0">
                  <a:latin typeface="Corbel" panose="020B0503020204020204"/>
                </a:endParaRPr>
              </a:p>
            </p:txBody>
          </p:sp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17FDF0E-206F-48F3-BB4F-6CE9033F6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sharpenSoften amount="50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118715" y="3226030"/>
              <a:ext cx="1258358" cy="1149652"/>
            </a:xfrm>
            <a:prstGeom prst="rect">
              <a:avLst/>
            </a:prstGeom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ACEE3546-63C6-4E30-80F8-B94BC8B3A59B}"/>
                </a:ext>
              </a:extLst>
            </p:cNvPr>
            <p:cNvSpPr/>
            <p:nvPr/>
          </p:nvSpPr>
          <p:spPr>
            <a:xfrm>
              <a:off x="3251436" y="5482589"/>
              <a:ext cx="1573431" cy="7380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Corbel" panose="020B0503020204020204" pitchFamily="34" charset="0"/>
                </a:rPr>
                <a:t>Others with Agent Network</a:t>
              </a:r>
              <a:endParaRPr lang="en-NG" sz="1400" b="1" dirty="0">
                <a:latin typeface="Corbel" panose="020B0503020204020204" pitchFamily="34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6E085A85-1774-4128-8337-7DDBE52F2487}"/>
              </a:ext>
            </a:extLst>
          </p:cNvPr>
          <p:cNvSpPr/>
          <p:nvPr/>
        </p:nvSpPr>
        <p:spPr>
          <a:xfrm>
            <a:off x="426022" y="5415373"/>
            <a:ext cx="2525093" cy="1103797"/>
          </a:xfrm>
          <a:prstGeom prst="rect">
            <a:avLst/>
          </a:prstGeom>
          <a:solidFill>
            <a:srgbClr val="CDFFE4"/>
          </a:solidFill>
          <a:ln w="15875" cap="rnd" cmpd="sng" algn="ctr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>
              <a:buClr>
                <a:srgbClr val="00B050"/>
              </a:buClr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There are 11 licensed Super </a:t>
            </a:r>
            <a:r>
              <a:rPr lang="en-US" kern="0" dirty="0">
                <a:latin typeface="Corbel" panose="020B0503020204020204"/>
              </a:rPr>
              <a:t>Agents  currently  onboard the SANEF intervention </a:t>
            </a:r>
            <a:r>
              <a:rPr lang="en-US" kern="0" dirty="0" err="1">
                <a:latin typeface="Corbel" panose="020B0503020204020204"/>
              </a:rPr>
              <a:t>programme</a:t>
            </a:r>
            <a:endParaRPr kumimoji="0" lang="en-NG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317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E5F1DD"/>
            </a:gs>
            <a:gs pos="0">
              <a:schemeClr val="accent6">
                <a:lumMod val="5000"/>
                <a:lumOff val="95000"/>
              </a:schemeClr>
            </a:gs>
            <a:gs pos="100000">
              <a:srgbClr val="F2F8EE"/>
            </a:gs>
            <a:gs pos="100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6D1D0-1742-490A-94F2-0DE6E2B11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50672" y="1014754"/>
            <a:ext cx="5004031" cy="3685538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en-GB" sz="12000" b="1" dirty="0">
                <a:latin typeface="Edwardian Script ITC" panose="030303020407070D0804" pitchFamily="66" charset="0"/>
              </a:rPr>
              <a:t>Thank </a:t>
            </a:r>
            <a:br>
              <a:rPr lang="en-GB" sz="12000" b="1" dirty="0">
                <a:latin typeface="Edwardian Script ITC" panose="030303020407070D0804" pitchFamily="66" charset="0"/>
              </a:rPr>
            </a:br>
            <a:r>
              <a:rPr lang="en-GB" sz="12000" b="1" dirty="0">
                <a:latin typeface="Edwardian Script ITC" panose="030303020407070D0804" pitchFamily="66" charset="0"/>
              </a:rPr>
              <a:t>You</a:t>
            </a:r>
            <a:endParaRPr lang="en-NG" sz="12000" b="1" dirty="0">
              <a:latin typeface="Edwardian Script ITC" panose="030303020407070D0804" pitchFamily="66" charset="0"/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70755381-3036-4184-A176-C5333660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2C9DB-7B31-4854-B6AF-1A5B5377EB76}" type="slidenum">
              <a:rPr lang="en-NG" smtClean="0"/>
              <a:t>14</a:t>
            </a:fld>
            <a:endParaRPr lang="en-NG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CEB8C19-DFBB-4D17-BB0E-E3102594B8A9}"/>
              </a:ext>
            </a:extLst>
          </p:cNvPr>
          <p:cNvGrpSpPr/>
          <p:nvPr/>
        </p:nvGrpSpPr>
        <p:grpSpPr>
          <a:xfrm rot="16200000">
            <a:off x="-56865" y="56865"/>
            <a:ext cx="1760563" cy="1646833"/>
            <a:chOff x="2961563" y="0"/>
            <a:chExt cx="9230437" cy="507696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F902D6E-057F-45F5-8EC9-B9EC59138E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91" t="27466" r="32997" b="58506"/>
            <a:stretch/>
          </p:blipFill>
          <p:spPr>
            <a:xfrm>
              <a:off x="8223081" y="0"/>
              <a:ext cx="3968919" cy="290697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1BBA477-9EE6-4079-AF09-E6E1C59EE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99" t="17386" r="17415" b="28124"/>
            <a:stretch/>
          </p:blipFill>
          <p:spPr>
            <a:xfrm>
              <a:off x="2961563" y="0"/>
              <a:ext cx="9230437" cy="5076967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FB0B3571-90C9-468B-92FB-A595036089E5}"/>
              </a:ext>
            </a:extLst>
          </p:cNvPr>
          <p:cNvSpPr txBox="1">
            <a:spLocks/>
          </p:cNvSpPr>
          <p:nvPr/>
        </p:nvSpPr>
        <p:spPr>
          <a:xfrm>
            <a:off x="5842255" y="3979630"/>
            <a:ext cx="6503132" cy="720662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B050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br>
              <a:rPr kumimoji="0" lang="en-US" sz="96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</a:br>
            <a:r>
              <a:rPr kumimoji="0" lang="en-US" sz="24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/>
                <a:ea typeface="+mj-ea"/>
                <a:cs typeface="+mj-cs"/>
              </a:rPr>
              <a:t>©                June 2019</a:t>
            </a:r>
            <a:endParaRPr kumimoji="0" lang="en-NG" sz="2400" b="0" i="0" u="none" strike="noStrike" kern="1200" cap="none" spc="0" normalizeH="0" baseline="0" noProof="0" dirty="0">
              <a:ln w="3175" cmpd="sng">
                <a:noFill/>
              </a:ln>
              <a:solidFill>
                <a:srgbClr val="000000"/>
              </a:solidFill>
              <a:effectLst/>
              <a:uLnTx/>
              <a:uFillTx/>
              <a:latin typeface="Corbel" panose="020B0503020204020204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790C72A-C71C-4D06-9FAF-2078AEDBF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64371" y="5019817"/>
            <a:ext cx="865954" cy="7287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EA608D-018D-4FA9-8D03-6B1239F94C33}"/>
              </a:ext>
            </a:extLst>
          </p:cNvPr>
          <p:cNvSpPr/>
          <p:nvPr/>
        </p:nvSpPr>
        <p:spPr>
          <a:xfrm>
            <a:off x="2055250" y="1447291"/>
            <a:ext cx="4311312" cy="3963417"/>
          </a:xfrm>
          <a:prstGeom prst="rect">
            <a:avLst/>
          </a:prstGeom>
          <a:noFill/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Uche Uzoebo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en-US" sz="2000" kern="0" dirty="0">
                <a:latin typeface="Corbel" panose="020B0503020204020204"/>
              </a:rPr>
              <a:t>Head, Distribution &amp; Engagement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en-US" sz="2000" kern="0" dirty="0">
                <a:latin typeface="Corbel" panose="020B0503020204020204"/>
                <a:hlinkClick r:id="rId5"/>
              </a:rPr>
              <a:t>u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hlinkClick r:id="rId5"/>
              </a:rPr>
              <a:t>che.uzoebo@sanefng.com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en-US" sz="2000" kern="0" dirty="0">
                <a:latin typeface="Corbel" panose="020B0503020204020204"/>
                <a:ea typeface="+mn-ea"/>
                <a:cs typeface="+mn-cs"/>
              </a:rPr>
              <a:t>08033353939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endParaRPr kumimoji="0" lang="en-US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endParaRPr lang="en-US" sz="2000" kern="0" dirty="0">
              <a:latin typeface="Corbel" panose="020B0503020204020204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</a:rPr>
              <a:t>Abimbola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orbel" panose="020B0503020204020204"/>
              </a:rPr>
              <a:t>Ogunti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en-US" sz="2000" kern="0" dirty="0">
                <a:latin typeface="Corbel" panose="020B0503020204020204"/>
              </a:rPr>
              <a:t>Team Lead, Products &amp; Operations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en-US" sz="2000" kern="0" dirty="0">
                <a:latin typeface="Corbel" panose="020B0503020204020204"/>
                <a:hlinkClick r:id="rId6"/>
              </a:rPr>
              <a:t>a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hlinkClick r:id="rId6"/>
              </a:rPr>
              <a:t>bimbola.ogunti@sanefng.com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en-US" sz="2000" kern="0" dirty="0">
                <a:latin typeface="Corbel" panose="020B0503020204020204"/>
              </a:rPr>
              <a:t>08028549263</a:t>
            </a:r>
            <a:endParaRPr kumimoji="0" lang="en-US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20148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F951FDE-F06C-4184-8BD0-A2FD1B488BA8}"/>
              </a:ext>
            </a:extLst>
          </p:cNvPr>
          <p:cNvSpPr/>
          <p:nvPr/>
        </p:nvSpPr>
        <p:spPr>
          <a:xfrm>
            <a:off x="3495470" y="2193234"/>
            <a:ext cx="6801469" cy="583096"/>
          </a:xfrm>
          <a:prstGeom prst="parallelogram">
            <a:avLst/>
          </a:prstGeom>
          <a:noFill/>
          <a:ln w="158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What is Financial Inclusion?</a:t>
            </a:r>
            <a:endParaRPr kumimoji="0" lang="en-NG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16D1001-683E-4FDC-B273-BC95D4995B85}"/>
              </a:ext>
            </a:extLst>
          </p:cNvPr>
          <p:cNvGrpSpPr/>
          <p:nvPr/>
        </p:nvGrpSpPr>
        <p:grpSpPr>
          <a:xfrm>
            <a:off x="0" y="302881"/>
            <a:ext cx="6546574" cy="1154858"/>
            <a:chOff x="0" y="581177"/>
            <a:chExt cx="6506818" cy="148145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8E55A40-B6F9-40CC-9642-D0016AE92B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46" r="23926"/>
            <a:stretch/>
          </p:blipFill>
          <p:spPr>
            <a:xfrm>
              <a:off x="0" y="581177"/>
              <a:ext cx="5844209" cy="148145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C7CF9EF-AB1A-4CDE-8760-B7227EA7A1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75"/>
            <a:stretch/>
          </p:blipFill>
          <p:spPr>
            <a:xfrm>
              <a:off x="5844209" y="581177"/>
              <a:ext cx="662609" cy="1481456"/>
            </a:xfrm>
            <a:prstGeom prst="rect">
              <a:avLst/>
            </a:prstGeom>
          </p:spPr>
        </p:pic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15E6D915-59A5-425D-8B86-88669A076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6480" y="302881"/>
            <a:ext cx="4306957" cy="1000437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Corbel" panose="020B0503020204020204" pitchFamily="34" charset="0"/>
              </a:rPr>
              <a:t>Outline</a:t>
            </a:r>
            <a:endParaRPr lang="en-NG" sz="54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DDCAA19-81B0-4339-86A7-BC125B764C91}"/>
              </a:ext>
            </a:extLst>
          </p:cNvPr>
          <p:cNvSpPr/>
          <p:nvPr/>
        </p:nvSpPr>
        <p:spPr>
          <a:xfrm>
            <a:off x="3011766" y="2001078"/>
            <a:ext cx="738599" cy="583096"/>
          </a:xfrm>
          <a:prstGeom prst="parallelogram">
            <a:avLst/>
          </a:prstGeom>
          <a:solidFill>
            <a:schemeClr val="accent6">
              <a:lumMod val="20000"/>
              <a:lumOff val="80000"/>
            </a:schemeClr>
          </a:solidFill>
          <a:ln w="158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</a:t>
            </a:r>
            <a:endParaRPr kumimoji="0" lang="en-NG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FF62E2FA-CB9D-45A8-8986-73A365723C37}"/>
              </a:ext>
            </a:extLst>
          </p:cNvPr>
          <p:cNvSpPr/>
          <p:nvPr/>
        </p:nvSpPr>
        <p:spPr>
          <a:xfrm>
            <a:off x="3495470" y="3127513"/>
            <a:ext cx="6801469" cy="583096"/>
          </a:xfrm>
          <a:prstGeom prst="parallelogram">
            <a:avLst/>
          </a:prstGeom>
          <a:noFill/>
          <a:ln w="158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Global View of Financial Inclusion</a:t>
            </a:r>
            <a:endParaRPr kumimoji="0" lang="en-NG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60F57AF9-E739-41BF-959B-694F538CDC97}"/>
              </a:ext>
            </a:extLst>
          </p:cNvPr>
          <p:cNvSpPr/>
          <p:nvPr/>
        </p:nvSpPr>
        <p:spPr>
          <a:xfrm>
            <a:off x="3011766" y="2935357"/>
            <a:ext cx="738599" cy="583096"/>
          </a:xfrm>
          <a:prstGeom prst="parallelogram">
            <a:avLst/>
          </a:prstGeom>
          <a:solidFill>
            <a:schemeClr val="accent6">
              <a:lumMod val="20000"/>
              <a:lumOff val="80000"/>
            </a:schemeClr>
          </a:solidFill>
          <a:ln w="158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latin typeface="Corbel" panose="020B0503020204020204"/>
              </a:rPr>
              <a:t>2</a:t>
            </a:r>
            <a:endParaRPr kumimoji="0" lang="en-NG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</a:endParaRPr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27253B1F-67B5-4F9D-A36E-AB1D1765850D}"/>
              </a:ext>
            </a:extLst>
          </p:cNvPr>
          <p:cNvSpPr/>
          <p:nvPr/>
        </p:nvSpPr>
        <p:spPr>
          <a:xfrm>
            <a:off x="3495470" y="4061792"/>
            <a:ext cx="6801469" cy="583096"/>
          </a:xfrm>
          <a:prstGeom prst="parallelogram">
            <a:avLst/>
          </a:prstGeom>
          <a:noFill/>
          <a:ln w="158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Financial Inclusion in Nigeria</a:t>
            </a:r>
            <a:endParaRPr kumimoji="0" lang="en-NG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6" name="Parallelogram 25">
            <a:extLst>
              <a:ext uri="{FF2B5EF4-FFF2-40B4-BE49-F238E27FC236}">
                <a16:creationId xmlns:a16="http://schemas.microsoft.com/office/drawing/2014/main" id="{062AB49A-2BD9-4740-B82E-2949E95A59A8}"/>
              </a:ext>
            </a:extLst>
          </p:cNvPr>
          <p:cNvSpPr/>
          <p:nvPr/>
        </p:nvSpPr>
        <p:spPr>
          <a:xfrm>
            <a:off x="3011766" y="3869636"/>
            <a:ext cx="738599" cy="583096"/>
          </a:xfrm>
          <a:prstGeom prst="parallelogram">
            <a:avLst/>
          </a:prstGeom>
          <a:solidFill>
            <a:schemeClr val="accent6">
              <a:lumMod val="20000"/>
              <a:lumOff val="80000"/>
            </a:schemeClr>
          </a:solidFill>
          <a:ln w="158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</a:t>
            </a:r>
            <a:endParaRPr kumimoji="0" lang="en-NG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F6DD970A-4913-4374-8800-AD3C96C2A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58732" y="6356350"/>
            <a:ext cx="395068" cy="365125"/>
          </a:xfrm>
        </p:spPr>
        <p:txBody>
          <a:bodyPr/>
          <a:lstStyle/>
          <a:p>
            <a:pPr algn="ctr"/>
            <a:fld id="{1062C9DB-7B31-4854-B6AF-1A5B5377EB76}" type="slidenum">
              <a:rPr lang="en-NG" sz="2000" smtClean="0">
                <a:latin typeface="Corbel" panose="020B0503020204020204" pitchFamily="34" charset="0"/>
              </a:rPr>
              <a:pPr algn="ctr"/>
              <a:t>2</a:t>
            </a:fld>
            <a:endParaRPr lang="en-NG" sz="2000" dirty="0">
              <a:latin typeface="Corbel" panose="020B0503020204020204" pitchFamily="34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CBFCA84-FA43-44CF-B896-08E2A149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869" y="153711"/>
            <a:ext cx="712796" cy="601664"/>
          </a:xfrm>
          <a:prstGeom prst="rect">
            <a:avLst/>
          </a:prstGeom>
        </p:spPr>
      </p:pic>
      <p:sp>
        <p:nvSpPr>
          <p:cNvPr id="15" name="Parallelogram 14">
            <a:extLst>
              <a:ext uri="{FF2B5EF4-FFF2-40B4-BE49-F238E27FC236}">
                <a16:creationId xmlns:a16="http://schemas.microsoft.com/office/drawing/2014/main" id="{6BEDDDC8-B479-4591-8EDC-5C2E3D621236}"/>
              </a:ext>
            </a:extLst>
          </p:cNvPr>
          <p:cNvSpPr/>
          <p:nvPr/>
        </p:nvSpPr>
        <p:spPr>
          <a:xfrm>
            <a:off x="3495470" y="4996071"/>
            <a:ext cx="6801469" cy="583096"/>
          </a:xfrm>
          <a:prstGeom prst="parallelogram">
            <a:avLst/>
          </a:prstGeom>
          <a:noFill/>
          <a:ln w="158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Establishment of SANEF</a:t>
            </a:r>
            <a:endParaRPr kumimoji="0" lang="en-NG" sz="28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6" name="Parallelogram 15">
            <a:extLst>
              <a:ext uri="{FF2B5EF4-FFF2-40B4-BE49-F238E27FC236}">
                <a16:creationId xmlns:a16="http://schemas.microsoft.com/office/drawing/2014/main" id="{60AA3ABD-5A75-4077-9C75-13E7E1F0C2C5}"/>
              </a:ext>
            </a:extLst>
          </p:cNvPr>
          <p:cNvSpPr/>
          <p:nvPr/>
        </p:nvSpPr>
        <p:spPr>
          <a:xfrm>
            <a:off x="3011766" y="4803915"/>
            <a:ext cx="738599" cy="583096"/>
          </a:xfrm>
          <a:prstGeom prst="parallelogram">
            <a:avLst/>
          </a:prstGeom>
          <a:solidFill>
            <a:schemeClr val="accent6">
              <a:lumMod val="20000"/>
              <a:lumOff val="80000"/>
            </a:schemeClr>
          </a:solidFill>
          <a:ln w="158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latin typeface="Corbel" panose="020B0503020204020204"/>
              </a:rPr>
              <a:t>4</a:t>
            </a:r>
            <a:endParaRPr kumimoji="0" lang="en-NG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06358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F951FDE-F06C-4184-8BD0-A2FD1B488BA8}"/>
              </a:ext>
            </a:extLst>
          </p:cNvPr>
          <p:cNvSpPr/>
          <p:nvPr/>
        </p:nvSpPr>
        <p:spPr>
          <a:xfrm>
            <a:off x="977558" y="390938"/>
            <a:ext cx="8232426" cy="583096"/>
          </a:xfrm>
          <a:prstGeom prst="parallelogram">
            <a:avLst/>
          </a:prstGeom>
          <a:noFill/>
          <a:ln w="285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latin typeface="Corbel" panose="020B0503020204020204"/>
              </a:rPr>
              <a:t>Introduction: What is Financial Inclusion?</a:t>
            </a:r>
            <a:endParaRPr kumimoji="0" lang="en-NG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DDCAA19-81B0-4339-86A7-BC125B764C91}"/>
              </a:ext>
            </a:extLst>
          </p:cNvPr>
          <p:cNvSpPr/>
          <p:nvPr/>
        </p:nvSpPr>
        <p:spPr>
          <a:xfrm>
            <a:off x="491792" y="175232"/>
            <a:ext cx="738599" cy="583096"/>
          </a:xfrm>
          <a:prstGeom prst="parallelogram">
            <a:avLst/>
          </a:prstGeom>
          <a:solidFill>
            <a:srgbClr val="00B050"/>
          </a:solidFill>
          <a:ln w="158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G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D99F-AA26-48F8-B151-95026560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6608"/>
            <a:ext cx="2743200" cy="365125"/>
          </a:xfrm>
        </p:spPr>
        <p:txBody>
          <a:bodyPr/>
          <a:lstStyle/>
          <a:p>
            <a:fld id="{1062C9DB-7B31-4854-B6AF-1A5B5377EB76}" type="slidenum">
              <a:rPr lang="en-NG" smtClean="0"/>
              <a:t>3</a:t>
            </a:fld>
            <a:endParaRPr lang="en-NG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A5FD7C5-699E-410C-8ACC-428B1F327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869" y="153711"/>
            <a:ext cx="712796" cy="601664"/>
          </a:xfrm>
          <a:prstGeom prst="rect">
            <a:avLst/>
          </a:prstGeom>
        </p:spPr>
      </p:pic>
      <p:sp>
        <p:nvSpPr>
          <p:cNvPr id="43" name="Speech Bubble: Rectangle 42">
            <a:extLst>
              <a:ext uri="{FF2B5EF4-FFF2-40B4-BE49-F238E27FC236}">
                <a16:creationId xmlns:a16="http://schemas.microsoft.com/office/drawing/2014/main" id="{23D8BE0F-944F-4651-BF84-65D79E837804}"/>
              </a:ext>
            </a:extLst>
          </p:cNvPr>
          <p:cNvSpPr/>
          <p:nvPr/>
        </p:nvSpPr>
        <p:spPr>
          <a:xfrm>
            <a:off x="977558" y="1360812"/>
            <a:ext cx="5202880" cy="3049490"/>
          </a:xfrm>
          <a:prstGeom prst="wedgeRectCallout">
            <a:avLst>
              <a:gd name="adj1" fmla="val -1252"/>
              <a:gd name="adj2" fmla="val 68955"/>
            </a:avLst>
          </a:prstGeom>
          <a:solidFill>
            <a:schemeClr val="accent6">
              <a:lumMod val="20000"/>
              <a:lumOff val="80000"/>
            </a:schemeClr>
          </a:solidFill>
          <a:ln w="15875" cap="rnd" cmpd="sng" algn="ctr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t"/>
          <a:lstStyle/>
          <a:p>
            <a:pPr lvl="0" algn="just">
              <a:defRPr/>
            </a:pPr>
            <a:r>
              <a:rPr lang="en-US" sz="2400" kern="0" dirty="0">
                <a:latin typeface="Corbel" panose="020B0503020204020204"/>
              </a:rPr>
              <a:t>“Financial inclusion is where individuals and businesses have </a:t>
            </a:r>
            <a:r>
              <a:rPr lang="en-US" sz="2400" b="1" kern="0" dirty="0">
                <a:latin typeface="Corbel" panose="020B0503020204020204"/>
              </a:rPr>
              <a:t>access to useful and affordable</a:t>
            </a:r>
            <a:r>
              <a:rPr lang="en-US" sz="2400" kern="0" dirty="0">
                <a:latin typeface="Corbel" panose="020B0503020204020204"/>
              </a:rPr>
              <a:t> financial products and services that meet their needs that are delivered in a responsible and sustainable way”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5FE52D-FE17-4A50-89ED-CFFF4D464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89" y="1347560"/>
            <a:ext cx="4460796" cy="43720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576649C-AAD7-634D-884F-BEE5C61E761A}"/>
              </a:ext>
            </a:extLst>
          </p:cNvPr>
          <p:cNvSpPr txBox="1"/>
          <p:nvPr/>
        </p:nvSpPr>
        <p:spPr>
          <a:xfrm>
            <a:off x="792369" y="5138644"/>
            <a:ext cx="5573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Financial products – Savings; Credit; Insurance; Pensions</a:t>
            </a:r>
          </a:p>
        </p:txBody>
      </p:sp>
    </p:spTree>
    <p:extLst>
      <p:ext uri="{BB962C8B-B14F-4D97-AF65-F5344CB8AC3E}">
        <p14:creationId xmlns:p14="http://schemas.microsoft.com/office/powerpoint/2010/main" val="3138798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F951FDE-F06C-4184-8BD0-A2FD1B488BA8}"/>
              </a:ext>
            </a:extLst>
          </p:cNvPr>
          <p:cNvSpPr/>
          <p:nvPr/>
        </p:nvSpPr>
        <p:spPr>
          <a:xfrm>
            <a:off x="977558" y="337930"/>
            <a:ext cx="7633042" cy="485825"/>
          </a:xfrm>
          <a:prstGeom prst="parallelogram">
            <a:avLst/>
          </a:prstGeom>
          <a:noFill/>
          <a:ln w="285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Global View of Financial Inclusion (1/2)</a:t>
            </a:r>
            <a:endParaRPr kumimoji="0" lang="en-NG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DDCAA19-81B0-4339-86A7-BC125B764C91}"/>
              </a:ext>
            </a:extLst>
          </p:cNvPr>
          <p:cNvSpPr/>
          <p:nvPr/>
        </p:nvSpPr>
        <p:spPr>
          <a:xfrm>
            <a:off x="491792" y="122224"/>
            <a:ext cx="738599" cy="583096"/>
          </a:xfrm>
          <a:prstGeom prst="parallelogram">
            <a:avLst/>
          </a:prstGeom>
          <a:solidFill>
            <a:srgbClr val="00B050"/>
          </a:solidFill>
          <a:ln w="158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G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D99F-AA26-48F8-B151-95026560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6608"/>
            <a:ext cx="2743200" cy="365125"/>
          </a:xfrm>
        </p:spPr>
        <p:txBody>
          <a:bodyPr/>
          <a:lstStyle/>
          <a:p>
            <a:fld id="{1062C9DB-7B31-4854-B6AF-1A5B5377EB76}" type="slidenum">
              <a:rPr lang="en-NG" smtClean="0"/>
              <a:t>4</a:t>
            </a:fld>
            <a:endParaRPr lang="en-NG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A5FD7C5-699E-410C-8ACC-428B1F327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869" y="153711"/>
            <a:ext cx="712796" cy="60166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BB52772-5AAB-4F4F-AFDF-36C220E1E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461376"/>
              </p:ext>
            </p:extLst>
          </p:nvPr>
        </p:nvGraphicFramePr>
        <p:xfrm>
          <a:off x="491792" y="1324130"/>
          <a:ext cx="8519811" cy="4550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8620">
                  <a:extLst>
                    <a:ext uri="{9D8B030D-6E8A-4147-A177-3AD203B41FA5}">
                      <a16:colId xmlns:a16="http://schemas.microsoft.com/office/drawing/2014/main" val="2138797608"/>
                    </a:ext>
                  </a:extLst>
                </a:gridCol>
                <a:gridCol w="1182745">
                  <a:extLst>
                    <a:ext uri="{9D8B030D-6E8A-4147-A177-3AD203B41FA5}">
                      <a16:colId xmlns:a16="http://schemas.microsoft.com/office/drawing/2014/main" val="2914265830"/>
                    </a:ext>
                  </a:extLst>
                </a:gridCol>
                <a:gridCol w="1245704">
                  <a:extLst>
                    <a:ext uri="{9D8B030D-6E8A-4147-A177-3AD203B41FA5}">
                      <a16:colId xmlns:a16="http://schemas.microsoft.com/office/drawing/2014/main" val="3461463761"/>
                    </a:ext>
                  </a:extLst>
                </a:gridCol>
                <a:gridCol w="1245704">
                  <a:extLst>
                    <a:ext uri="{9D8B030D-6E8A-4147-A177-3AD203B41FA5}">
                      <a16:colId xmlns:a16="http://schemas.microsoft.com/office/drawing/2014/main" val="3465749249"/>
                    </a:ext>
                  </a:extLst>
                </a:gridCol>
                <a:gridCol w="1214618">
                  <a:extLst>
                    <a:ext uri="{9D8B030D-6E8A-4147-A177-3AD203B41FA5}">
                      <a16:colId xmlns:a16="http://schemas.microsoft.com/office/drawing/2014/main" val="56324343"/>
                    </a:ext>
                  </a:extLst>
                </a:gridCol>
                <a:gridCol w="1562420">
                  <a:extLst>
                    <a:ext uri="{9D8B030D-6E8A-4147-A177-3AD203B41FA5}">
                      <a16:colId xmlns:a16="http://schemas.microsoft.com/office/drawing/2014/main" val="695175310"/>
                    </a:ext>
                  </a:extLst>
                </a:gridCol>
              </a:tblGrid>
              <a:tr h="82589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tx1"/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endParaRPr lang="en-US" sz="17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Brazil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Kenya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Tanzania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endParaRPr lang="en-US" sz="1700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India</a:t>
                      </a: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700" b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endParaRPr lang="en-US" sz="1700" b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  <a:p>
                      <a:pPr algn="ctr"/>
                      <a:r>
                        <a:rPr lang="en-US" sz="1700" b="1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</a:rPr>
                        <a:t>Nigeria</a:t>
                      </a:r>
                      <a:endParaRPr lang="en-NG" sz="1700" b="1" dirty="0">
                        <a:solidFill>
                          <a:schemeClr val="tx1"/>
                        </a:solidFill>
                        <a:latin typeface="Corbel" panose="020B0503020204020204" pitchFamily="34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294419"/>
                  </a:ext>
                </a:extLst>
              </a:tr>
              <a:tr h="415736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Number of 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Bank Agents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</a:rPr>
                        <a:t>377,300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61,290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3,431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6,975</a:t>
                      </a:r>
                      <a:endParaRPr lang="en-NG" sz="16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461346"/>
                  </a:ext>
                </a:extLst>
              </a:tr>
              <a:tr h="373311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Number of 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Non-Bank Agent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</a:rPr>
                        <a:t>0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170,000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147,000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NA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11,253</a:t>
                      </a:r>
                      <a:endParaRPr lang="en-NG" sz="16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33905"/>
                  </a:ext>
                </a:extLst>
              </a:tr>
              <a:tr h="59307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Total Number </a:t>
                      </a:r>
                    </a:p>
                    <a:p>
                      <a:pPr marL="0" algn="r" defTabSz="914400" rtl="0" eaLnBrk="1" latinLnBrk="0" hangingPunct="1"/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of  Agents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</a:rPr>
                        <a:t>377,300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</a:rPr>
                        <a:t>(Jan 2015)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231,290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(Dec 2017)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150,431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(May 2016)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500,000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(Nov 2018)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18,228*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(Dec 2017)</a:t>
                      </a:r>
                      <a:endParaRPr lang="en-NG" sz="16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749507"/>
                  </a:ext>
                </a:extLst>
              </a:tr>
              <a:tr h="549528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rbel" panose="020B0503020204020204" pitchFamily="34" charset="0"/>
                        </a:rPr>
                        <a:t>Total Number per 100,000 adults (15+)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</a:rPr>
                        <a:t>248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650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580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62</a:t>
                      </a:r>
                      <a:endParaRPr lang="en-NG" sz="16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907390"/>
                  </a:ext>
                </a:extLst>
              </a:tr>
              <a:tr h="54951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rbel" panose="020B0503020204020204" pitchFamily="34" charset="0"/>
                        </a:rPr>
                        <a:t>Financial Inclusion Rate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</a:rPr>
                        <a:t>21%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</a:rPr>
                        <a:t>(2017)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73%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(2017)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56%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(2017)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81%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(2018)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63.2%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(2018)</a:t>
                      </a:r>
                      <a:endParaRPr lang="en-NG" sz="16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288392"/>
                  </a:ext>
                </a:extLst>
              </a:tr>
              <a:tr h="63408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rbel" panose="020B0503020204020204" pitchFamily="34" charset="0"/>
                        </a:rPr>
                        <a:t>Population 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Corbel" panose="020B0503020204020204" pitchFamily="34" charset="0"/>
                        </a:rPr>
                        <a:t>(2017 est.)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</a:rPr>
                        <a:t>209.3 million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49.7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million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57.3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million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1.32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billion</a:t>
                      </a: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190.9 </a:t>
                      </a:r>
                    </a:p>
                    <a:p>
                      <a:pPr marL="0" algn="ctr" defTabSz="914400" rtl="0" eaLnBrk="1" latinLnBrk="0" hangingPunct="1"/>
                      <a:r>
                        <a:rPr lang="en-US" sz="16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orbel" panose="020B0503020204020204" pitchFamily="34" charset="0"/>
                          <a:ea typeface="+mn-ea"/>
                          <a:cs typeface="+mn-cs"/>
                        </a:rPr>
                        <a:t>million</a:t>
                      </a:r>
                      <a:endParaRPr lang="en-NG" sz="1600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orbel" panose="020B0503020204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F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835976"/>
                  </a:ext>
                </a:extLst>
              </a:tr>
            </a:tbl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E4EEDCDC-DC4B-44DC-B26E-9F8717B0C5D5}"/>
              </a:ext>
            </a:extLst>
          </p:cNvPr>
          <p:cNvGrpSpPr/>
          <p:nvPr/>
        </p:nvGrpSpPr>
        <p:grpSpPr>
          <a:xfrm>
            <a:off x="207557" y="1416235"/>
            <a:ext cx="8425563" cy="2970002"/>
            <a:chOff x="-19191" y="1362190"/>
            <a:chExt cx="8425563" cy="2970002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34A44E4-378D-451F-984D-D095E73745EF}"/>
                </a:ext>
              </a:extLst>
            </p:cNvPr>
            <p:cNvSpPr/>
            <p:nvPr/>
          </p:nvSpPr>
          <p:spPr>
            <a:xfrm>
              <a:off x="-19191" y="3962860"/>
              <a:ext cx="219689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endParaRPr lang="en-US" b="1" dirty="0">
                <a:latin typeface="Corbel" panose="020B0503020204020204" pitchFamily="34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4A4B410-09D6-45DA-8BE3-7D60CC909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3117" y="1362190"/>
              <a:ext cx="931793" cy="458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2298BFFA-987D-47AF-AACD-1FDDFF724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8869" y="1367356"/>
              <a:ext cx="917503" cy="458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722B030-48E1-4588-B2A7-5E8A69677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9145" y="1367356"/>
              <a:ext cx="917503" cy="4587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214BF34-F481-4A32-A6AE-95A765C30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941289" y="1362190"/>
              <a:ext cx="917503" cy="4455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325B19F1-962C-4050-A6CA-EC04CB28AAD0}"/>
              </a:ext>
            </a:extLst>
          </p:cNvPr>
          <p:cNvSpPr/>
          <p:nvPr/>
        </p:nvSpPr>
        <p:spPr>
          <a:xfrm>
            <a:off x="9176569" y="2268719"/>
            <a:ext cx="2664863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latin typeface="Corbel" panose="020B0503020204020204" pitchFamily="34" charset="0"/>
              </a:rPr>
              <a:t>A look at how Nigeria compares to her counterparts by population or region reveals the dire need for evolution of agent banking in Nigeria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E90E8C-FF8D-466D-A5F1-F42D00BECFDD}"/>
              </a:ext>
            </a:extLst>
          </p:cNvPr>
          <p:cNvSpPr/>
          <p:nvPr/>
        </p:nvSpPr>
        <p:spPr>
          <a:xfrm>
            <a:off x="491792" y="5896510"/>
            <a:ext cx="804406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orbel" panose="020B0503020204020204" pitchFamily="34" charset="0"/>
              </a:rPr>
              <a:t>*2017 Annual Report, Nigeria Financial Inclusion Strategy, CBN</a:t>
            </a:r>
          </a:p>
        </p:txBody>
      </p:sp>
      <p:pic>
        <p:nvPicPr>
          <p:cNvPr id="3074" name="Picture 2" descr="Image result for India flag">
            <a:extLst>
              <a:ext uri="{FF2B5EF4-FFF2-40B4-BE49-F238E27FC236}">
                <a16:creationId xmlns:a16="http://schemas.microsoft.com/office/drawing/2014/main" id="{770FEFFC-00B8-4DDE-B9C1-259B35283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68" y="1429486"/>
            <a:ext cx="823255" cy="445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0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F951FDE-F06C-4184-8BD0-A2FD1B488BA8}"/>
              </a:ext>
            </a:extLst>
          </p:cNvPr>
          <p:cNvSpPr/>
          <p:nvPr/>
        </p:nvSpPr>
        <p:spPr>
          <a:xfrm>
            <a:off x="977558" y="390937"/>
            <a:ext cx="8145151" cy="894523"/>
          </a:xfrm>
          <a:prstGeom prst="parallelogram">
            <a:avLst/>
          </a:prstGeom>
          <a:noFill/>
          <a:ln w="285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Global View of Financial Inclusion (2/2):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Critical Success Factors across Countries</a:t>
            </a:r>
            <a:endParaRPr kumimoji="0" lang="en-NG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DDCAA19-81B0-4339-86A7-BC125B764C91}"/>
              </a:ext>
            </a:extLst>
          </p:cNvPr>
          <p:cNvSpPr/>
          <p:nvPr/>
        </p:nvSpPr>
        <p:spPr>
          <a:xfrm>
            <a:off x="491792" y="175232"/>
            <a:ext cx="738599" cy="583096"/>
          </a:xfrm>
          <a:prstGeom prst="parallelogram">
            <a:avLst/>
          </a:prstGeom>
          <a:solidFill>
            <a:srgbClr val="00B050"/>
          </a:solidFill>
          <a:ln w="158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G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D99F-AA26-48F8-B151-95026560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6608"/>
            <a:ext cx="2743200" cy="365125"/>
          </a:xfrm>
        </p:spPr>
        <p:txBody>
          <a:bodyPr/>
          <a:lstStyle/>
          <a:p>
            <a:fld id="{1062C9DB-7B31-4854-B6AF-1A5B5377EB76}" type="slidenum">
              <a:rPr lang="en-NG" smtClean="0"/>
              <a:t>5</a:t>
            </a:fld>
            <a:endParaRPr lang="en-NG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A5FD7C5-699E-410C-8ACC-428B1F327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869" y="153711"/>
            <a:ext cx="712796" cy="6016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56A402-FF41-440D-835A-BB477C8937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</a:blip>
          <a:srcRect t="2241" b="11499"/>
          <a:stretch/>
        </p:blipFill>
        <p:spPr>
          <a:xfrm>
            <a:off x="3136973" y="1372858"/>
            <a:ext cx="6437012" cy="51639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4D9BAB2-572E-433E-A562-346CA268C47D}"/>
              </a:ext>
            </a:extLst>
          </p:cNvPr>
          <p:cNvSpPr txBox="1">
            <a:spLocks/>
          </p:cNvSpPr>
          <p:nvPr/>
        </p:nvSpPr>
        <p:spPr>
          <a:xfrm>
            <a:off x="6420620" y="1889985"/>
            <a:ext cx="5334059" cy="404557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rgbClr val="00B050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orbel" panose="020B0503020204020204"/>
              </a:rPr>
              <a:t>Rolled-out a unique identifier called “AADHAAR”</a:t>
            </a:r>
          </a:p>
          <a:p>
            <a:pPr marL="342900" indent="-342900" algn="l">
              <a:spcBef>
                <a:spcPts val="0"/>
              </a:spcBef>
              <a:buClr>
                <a:srgbClr val="00B050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orbel" panose="020B0503020204020204"/>
              </a:rPr>
              <a:t>Relaxed regulations around KYC </a:t>
            </a:r>
          </a:p>
          <a:p>
            <a:pPr marL="342900" indent="-342900" algn="l">
              <a:spcBef>
                <a:spcPts val="0"/>
              </a:spcBef>
              <a:buClr>
                <a:srgbClr val="00B050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orbel" panose="020B0503020204020204"/>
              </a:rPr>
              <a:t>Created an all-inclusive financial product -Government Savings Account </a:t>
            </a:r>
          </a:p>
          <a:p>
            <a:pPr marL="342900" indent="-342900" algn="l">
              <a:spcBef>
                <a:spcPts val="0"/>
              </a:spcBef>
              <a:buClr>
                <a:srgbClr val="00B050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orbel" panose="020B0503020204020204"/>
              </a:rPr>
              <a:t>The Central Bank (Reserve Bank of India) allowed introduction of Business Correspondents (equivalent to Super Agents in Nigeria) by banks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CB8319-0569-434B-8E40-FF5E5E8CDA0D}"/>
              </a:ext>
            </a:extLst>
          </p:cNvPr>
          <p:cNvSpPr/>
          <p:nvPr/>
        </p:nvSpPr>
        <p:spPr>
          <a:xfrm>
            <a:off x="6540271" y="1550258"/>
            <a:ext cx="1142000" cy="339727"/>
          </a:xfrm>
          <a:prstGeom prst="rect">
            <a:avLst/>
          </a:prstGeom>
          <a:solidFill>
            <a:srgbClr val="00B050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India</a:t>
            </a:r>
            <a:endParaRPr kumimoji="0" lang="en-NG" sz="2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84C29C-F2EF-434C-8F57-1DA86A9FF8E6}"/>
              </a:ext>
            </a:extLst>
          </p:cNvPr>
          <p:cNvSpPr txBox="1">
            <a:spLocks/>
          </p:cNvSpPr>
          <p:nvPr/>
        </p:nvSpPr>
        <p:spPr>
          <a:xfrm>
            <a:off x="718932" y="1838396"/>
            <a:ext cx="4560602" cy="1794655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rgbClr val="00B050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0000"/>
                </a:solidFill>
                <a:latin typeface="Corbel" panose="020B0503020204020204"/>
              </a:rPr>
              <a:t>The Central Bank introduced and refined regulations to support the use of agents</a:t>
            </a:r>
          </a:p>
          <a:p>
            <a:pPr marL="342900" indent="-342900" algn="l">
              <a:spcBef>
                <a:spcPts val="0"/>
              </a:spcBef>
              <a:buClr>
                <a:srgbClr val="00B050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rgbClr val="000000"/>
                </a:solidFill>
                <a:latin typeface="Corbel" panose="020B0503020204020204"/>
              </a:rPr>
              <a:t>Banks adopted agents as means of cost-cutting and reaching people in remote areas</a:t>
            </a:r>
            <a:endParaRPr lang="en-NG" sz="2100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CF409A-37E3-4461-A963-E4AB0CF819AC}"/>
              </a:ext>
            </a:extLst>
          </p:cNvPr>
          <p:cNvSpPr/>
          <p:nvPr/>
        </p:nvSpPr>
        <p:spPr>
          <a:xfrm>
            <a:off x="814186" y="1496194"/>
            <a:ext cx="913307" cy="342202"/>
          </a:xfrm>
          <a:prstGeom prst="rect">
            <a:avLst/>
          </a:prstGeom>
          <a:solidFill>
            <a:srgbClr val="00B050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Brazil</a:t>
            </a:r>
            <a:endParaRPr kumimoji="0" lang="en-NG" sz="2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96B6F4D-024F-4EAF-B9E7-FEB425F877B4}"/>
              </a:ext>
            </a:extLst>
          </p:cNvPr>
          <p:cNvSpPr txBox="1">
            <a:spLocks/>
          </p:cNvSpPr>
          <p:nvPr/>
        </p:nvSpPr>
        <p:spPr>
          <a:xfrm>
            <a:off x="731319" y="4426199"/>
            <a:ext cx="5759828" cy="2236420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rgbClr val="00B050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orbel" panose="020B0503020204020204"/>
              </a:rPr>
              <a:t>Started with lack of formal regulatory framework e.g. issued only a letter of No Objection initially to permit M-PESA</a:t>
            </a:r>
          </a:p>
          <a:p>
            <a:pPr marL="342900" indent="-342900" algn="l">
              <a:spcBef>
                <a:spcPts val="0"/>
              </a:spcBef>
              <a:buClr>
                <a:srgbClr val="00B050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orbel" panose="020B0503020204020204"/>
              </a:rPr>
              <a:t>Agent Banking from success of Mobile Money </a:t>
            </a:r>
          </a:p>
          <a:p>
            <a:pPr marL="342900" indent="-342900" algn="l">
              <a:spcBef>
                <a:spcPts val="0"/>
              </a:spcBef>
              <a:buClr>
                <a:srgbClr val="00B050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orbel" panose="020B0503020204020204"/>
              </a:rPr>
              <a:t>Huge support from donors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BFCC2D5-6928-4761-B37F-4D57F8AE8BF7}"/>
              </a:ext>
            </a:extLst>
          </p:cNvPr>
          <p:cNvSpPr/>
          <p:nvPr/>
        </p:nvSpPr>
        <p:spPr>
          <a:xfrm>
            <a:off x="809125" y="4043880"/>
            <a:ext cx="1127087" cy="426437"/>
          </a:xfrm>
          <a:prstGeom prst="rect">
            <a:avLst/>
          </a:prstGeom>
          <a:solidFill>
            <a:srgbClr val="00B050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Kenya</a:t>
            </a:r>
            <a:endParaRPr kumimoji="0" lang="en-NG" sz="21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076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F951FDE-F06C-4184-8BD0-A2FD1B488BA8}"/>
              </a:ext>
            </a:extLst>
          </p:cNvPr>
          <p:cNvSpPr/>
          <p:nvPr/>
        </p:nvSpPr>
        <p:spPr>
          <a:xfrm>
            <a:off x="977558" y="390937"/>
            <a:ext cx="9027833" cy="583095"/>
          </a:xfrm>
          <a:prstGeom prst="parallelogram">
            <a:avLst/>
          </a:prstGeom>
          <a:noFill/>
          <a:ln w="285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latin typeface="Corbel" panose="020B0503020204020204"/>
              </a:rPr>
              <a:t>Status of Financial Inclusion in Nigeria</a:t>
            </a:r>
            <a:endParaRPr kumimoji="0" lang="en-NG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DDCAA19-81B0-4339-86A7-BC125B764C91}"/>
              </a:ext>
            </a:extLst>
          </p:cNvPr>
          <p:cNvSpPr/>
          <p:nvPr/>
        </p:nvSpPr>
        <p:spPr>
          <a:xfrm>
            <a:off x="491792" y="175232"/>
            <a:ext cx="738599" cy="583096"/>
          </a:xfrm>
          <a:prstGeom prst="parallelogram">
            <a:avLst/>
          </a:prstGeom>
          <a:solidFill>
            <a:srgbClr val="00B050"/>
          </a:solidFill>
          <a:ln w="158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G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D99F-AA26-48F8-B151-95026560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6608"/>
            <a:ext cx="2743200" cy="365125"/>
          </a:xfrm>
        </p:spPr>
        <p:txBody>
          <a:bodyPr/>
          <a:lstStyle/>
          <a:p>
            <a:fld id="{1062C9DB-7B31-4854-B6AF-1A5B5377EB76}" type="slidenum">
              <a:rPr lang="en-NG" smtClean="0"/>
              <a:t>6</a:t>
            </a:fld>
            <a:endParaRPr lang="en-NG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A5FD7C5-699E-410C-8ACC-428B1F327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869" y="153711"/>
            <a:ext cx="712796" cy="60166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DE8D3E6-C0DE-4F40-9C70-25655AF950C7}"/>
              </a:ext>
            </a:extLst>
          </p:cNvPr>
          <p:cNvSpPr txBox="1">
            <a:spLocks/>
          </p:cNvSpPr>
          <p:nvPr/>
        </p:nvSpPr>
        <p:spPr>
          <a:xfrm>
            <a:off x="476783" y="1174966"/>
            <a:ext cx="7749509" cy="119104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l">
              <a:spcBef>
                <a:spcPts val="0"/>
              </a:spcBef>
              <a:buClr>
                <a:srgbClr val="00B050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Corbel" panose="020B0503020204020204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Corbel" panose="020B0503020204020204"/>
              </a:rPr>
              <a:t>ecent</a:t>
            </a:r>
            <a:r>
              <a:rPr lang="en-US" sz="2100" dirty="0">
                <a:solidFill>
                  <a:srgbClr val="000000"/>
                </a:solidFill>
                <a:latin typeface="Corbel" panose="020B0503020204020204"/>
              </a:rPr>
              <a:t> survey on Financial Inclusion* in Nigeria revealed that </a:t>
            </a:r>
            <a:r>
              <a:rPr lang="en-US" sz="2100" b="1" dirty="0">
                <a:solidFill>
                  <a:srgbClr val="000000"/>
                </a:solidFill>
                <a:latin typeface="Corbel" panose="020B0503020204020204"/>
              </a:rPr>
              <a:t>36.8% </a:t>
            </a:r>
            <a:r>
              <a:rPr lang="en-US" sz="2100" dirty="0">
                <a:solidFill>
                  <a:srgbClr val="000000"/>
                </a:solidFill>
                <a:latin typeface="Corbel" panose="020B0503020204020204"/>
              </a:rPr>
              <a:t>of the </a:t>
            </a:r>
            <a:r>
              <a:rPr lang="en-US" sz="2100" b="1" dirty="0">
                <a:solidFill>
                  <a:srgbClr val="000000"/>
                </a:solidFill>
                <a:latin typeface="Corbel" panose="020B0503020204020204"/>
              </a:rPr>
              <a:t>99.6million</a:t>
            </a:r>
            <a:r>
              <a:rPr lang="en-US" sz="2100" dirty="0">
                <a:solidFill>
                  <a:srgbClr val="000000"/>
                </a:solidFill>
                <a:latin typeface="Corbel" panose="020B0503020204020204"/>
              </a:rPr>
              <a:t> adult population are financially excluded as at December 2018</a:t>
            </a:r>
          </a:p>
          <a:p>
            <a:pPr algn="l">
              <a:spcBef>
                <a:spcPts val="0"/>
              </a:spcBef>
              <a:buClr>
                <a:srgbClr val="00B050">
                  <a:lumMod val="75000"/>
                </a:srgbClr>
              </a:buClr>
              <a:buSzPct val="145000"/>
            </a:pPr>
            <a:endParaRPr lang="en-US" sz="2100" dirty="0">
              <a:solidFill>
                <a:srgbClr val="000000"/>
              </a:solidFill>
              <a:latin typeface="Corbel" panose="020B0503020204020204"/>
            </a:endParaRPr>
          </a:p>
          <a:p>
            <a:pPr marL="342900" indent="-342900" algn="l">
              <a:spcBef>
                <a:spcPts val="0"/>
              </a:spcBef>
              <a:buClr>
                <a:srgbClr val="00B050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</a:pPr>
            <a:endParaRPr lang="en-US" sz="2100" b="1" dirty="0">
              <a:solidFill>
                <a:srgbClr val="000000"/>
              </a:solidFill>
              <a:latin typeface="Corbel" panose="020B0503020204020204"/>
            </a:endParaRPr>
          </a:p>
          <a:p>
            <a:pPr algn="l">
              <a:spcBef>
                <a:spcPts val="0"/>
              </a:spcBef>
              <a:buClr>
                <a:srgbClr val="00B050">
                  <a:lumMod val="75000"/>
                </a:srgbClr>
              </a:buClr>
              <a:buSzPct val="145000"/>
            </a:pPr>
            <a:endParaRPr lang="en-US" sz="2100" dirty="0">
              <a:solidFill>
                <a:srgbClr val="000000"/>
              </a:solidFill>
              <a:latin typeface="Corbel" panose="020B0503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7C7952-ED23-4061-B4B0-831F54D231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1792" y="2520253"/>
            <a:ext cx="7749509" cy="271565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41C29EC-D532-4051-B795-2B8A27205C59}"/>
              </a:ext>
            </a:extLst>
          </p:cNvPr>
          <p:cNvSpPr txBox="1">
            <a:spLocks/>
          </p:cNvSpPr>
          <p:nvPr/>
        </p:nvSpPr>
        <p:spPr>
          <a:xfrm>
            <a:off x="476783" y="6395070"/>
            <a:ext cx="7424320" cy="51282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spcBef>
                <a:spcPts val="0"/>
              </a:spcBef>
              <a:buClr>
                <a:srgbClr val="00B050">
                  <a:lumMod val="75000"/>
                </a:srgbClr>
              </a:buClr>
              <a:buSzPct val="145000"/>
            </a:pPr>
            <a:r>
              <a:rPr lang="en-US" sz="1600" b="1" dirty="0">
                <a:solidFill>
                  <a:srgbClr val="000000"/>
                </a:solidFill>
                <a:latin typeface="Corbel" panose="020B0503020204020204"/>
              </a:rPr>
              <a:t>*Source: </a:t>
            </a:r>
            <a:r>
              <a:rPr lang="en-US" sz="1600" dirty="0" err="1">
                <a:solidFill>
                  <a:srgbClr val="000000"/>
                </a:solidFill>
                <a:latin typeface="Corbel" panose="020B0503020204020204"/>
              </a:rPr>
              <a:t>EFInA</a:t>
            </a:r>
            <a:r>
              <a:rPr lang="en-US" sz="1600" dirty="0">
                <a:solidFill>
                  <a:srgbClr val="000000"/>
                </a:solidFill>
                <a:latin typeface="Corbel" panose="020B0503020204020204"/>
              </a:rPr>
              <a:t> Access to Financial Services in Nigeria 2018 Survey </a:t>
            </a:r>
            <a:endParaRPr lang="en-NG" sz="1600" dirty="0">
              <a:solidFill>
                <a:srgbClr val="000000"/>
              </a:solidFill>
              <a:latin typeface="Corbel" panose="020B0503020204020204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2D84A0F7-0004-4BA3-918F-302E1ED74A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717953"/>
              </p:ext>
            </p:extLst>
          </p:nvPr>
        </p:nvGraphicFramePr>
        <p:xfrm>
          <a:off x="8610600" y="1994895"/>
          <a:ext cx="3077820" cy="4007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893AD32-EDB8-0249-82AC-B75F202199F8}"/>
              </a:ext>
            </a:extLst>
          </p:cNvPr>
          <p:cNvSpPr txBox="1"/>
          <p:nvPr/>
        </p:nvSpPr>
        <p:spPr>
          <a:xfrm>
            <a:off x="639377" y="5492324"/>
            <a:ext cx="742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Women -20.4m (56%) of Excluded; 40.9% of Female adult population</a:t>
            </a:r>
          </a:p>
          <a:p>
            <a:r>
              <a:rPr lang="en-US" b="1" dirty="0"/>
              <a:t>Men 16.2m (44%) of Excluded; 32.5% of Male adult population</a:t>
            </a:r>
          </a:p>
        </p:txBody>
      </p:sp>
    </p:spTree>
    <p:extLst>
      <p:ext uri="{BB962C8B-B14F-4D97-AF65-F5344CB8AC3E}">
        <p14:creationId xmlns:p14="http://schemas.microsoft.com/office/powerpoint/2010/main" val="1172845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F951FDE-F06C-4184-8BD0-A2FD1B488BA8}"/>
              </a:ext>
            </a:extLst>
          </p:cNvPr>
          <p:cNvSpPr/>
          <p:nvPr/>
        </p:nvSpPr>
        <p:spPr>
          <a:xfrm>
            <a:off x="977558" y="390937"/>
            <a:ext cx="8145151" cy="583097"/>
          </a:xfrm>
          <a:prstGeom prst="parallelogram">
            <a:avLst/>
          </a:prstGeom>
          <a:noFill/>
          <a:ln w="285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latin typeface="Corbel" panose="020B0503020204020204"/>
              </a:rPr>
              <a:t>Timeline of Financial Inclusion in Nigeria</a:t>
            </a:r>
            <a:endParaRPr kumimoji="0" lang="en-NG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DDCAA19-81B0-4339-86A7-BC125B764C91}"/>
              </a:ext>
            </a:extLst>
          </p:cNvPr>
          <p:cNvSpPr/>
          <p:nvPr/>
        </p:nvSpPr>
        <p:spPr>
          <a:xfrm>
            <a:off x="491792" y="175232"/>
            <a:ext cx="738599" cy="583096"/>
          </a:xfrm>
          <a:prstGeom prst="parallelogram">
            <a:avLst/>
          </a:prstGeom>
          <a:solidFill>
            <a:srgbClr val="00B050"/>
          </a:solidFill>
          <a:ln w="158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G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D99F-AA26-48F8-B151-95026560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6608"/>
            <a:ext cx="2743200" cy="365125"/>
          </a:xfrm>
        </p:spPr>
        <p:txBody>
          <a:bodyPr/>
          <a:lstStyle/>
          <a:p>
            <a:fld id="{1062C9DB-7B31-4854-B6AF-1A5B5377EB76}" type="slidenum">
              <a:rPr lang="en-NG" smtClean="0"/>
              <a:t>7</a:t>
            </a:fld>
            <a:endParaRPr lang="en-NG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A5FD7C5-699E-410C-8ACC-428B1F327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869" y="153711"/>
            <a:ext cx="712796" cy="60166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3539017A-16BA-4D24-8203-F1C38C84AB35}"/>
              </a:ext>
            </a:extLst>
          </p:cNvPr>
          <p:cNvGrpSpPr/>
          <p:nvPr/>
        </p:nvGrpSpPr>
        <p:grpSpPr>
          <a:xfrm>
            <a:off x="1440315" y="1581105"/>
            <a:ext cx="9910174" cy="4543469"/>
            <a:chOff x="1440315" y="1581105"/>
            <a:chExt cx="9910174" cy="4543469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4F263CA-E128-456A-9242-50340AA59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201860">
              <a:off x="8889630" y="1581105"/>
              <a:ext cx="2460859" cy="1015515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6C84F5-C6DE-4D63-886B-22D925A4820F}"/>
                </a:ext>
              </a:extLst>
            </p:cNvPr>
            <p:cNvGrpSpPr/>
            <p:nvPr/>
          </p:nvGrpSpPr>
          <p:grpSpPr>
            <a:xfrm>
              <a:off x="1440315" y="2264876"/>
              <a:ext cx="8803616" cy="3859698"/>
              <a:chOff x="1281288" y="1333674"/>
              <a:chExt cx="9172288" cy="4778894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3A536A78-9E6E-4010-8AC3-54C5D815A22F}"/>
                  </a:ext>
                </a:extLst>
              </p:cNvPr>
              <p:cNvGrpSpPr/>
              <p:nvPr/>
            </p:nvGrpSpPr>
            <p:grpSpPr>
              <a:xfrm>
                <a:off x="1281288" y="2279373"/>
                <a:ext cx="7841421" cy="3833195"/>
                <a:chOff x="1898927" y="882624"/>
                <a:chExt cx="8331486" cy="5110675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09041BBA-60CD-46A2-A11B-EC756ED5E4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25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201860">
                  <a:off x="1898927" y="4316899"/>
                  <a:ext cx="2724150" cy="1676400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50F73BCF-0F5E-44A1-85AB-4ED365ABEB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25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201860">
                  <a:off x="3925543" y="3188181"/>
                  <a:ext cx="2724150" cy="1676400"/>
                </a:xfrm>
                <a:prstGeom prst="rect">
                  <a:avLst/>
                </a:prstGeom>
              </p:spPr>
            </p:pic>
            <p:pic>
              <p:nvPicPr>
                <p:cNvPr id="17" name="Picture 16">
                  <a:extLst>
                    <a:ext uri="{FF2B5EF4-FFF2-40B4-BE49-F238E27FC236}">
                      <a16:creationId xmlns:a16="http://schemas.microsoft.com/office/drawing/2014/main" id="{E644FACF-DA00-4765-923C-97E1425385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25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201860">
                  <a:off x="5485989" y="1928078"/>
                  <a:ext cx="2724150" cy="1676400"/>
                </a:xfrm>
                <a:prstGeom prst="rect">
                  <a:avLst/>
                </a:prstGeom>
              </p:spPr>
            </p:pic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id="{3AFEA6A1-79D4-44D2-9AB2-C498C7FF77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sharpenSoften amount="25000"/>
                          </a14:imgEffect>
                        </a14:imgLayer>
                      </a14:imgProps>
                    </a:ext>
                  </a:extLst>
                </a:blip>
                <a:stretch>
                  <a:fillRect/>
                </a:stretch>
              </p:blipFill>
              <p:spPr>
                <a:xfrm rot="1201860">
                  <a:off x="7506263" y="882624"/>
                  <a:ext cx="2724150" cy="1676400"/>
                </a:xfrm>
                <a:prstGeom prst="rect">
                  <a:avLst/>
                </a:prstGeom>
              </p:spPr>
            </p:pic>
          </p:grp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E1B30DF-B422-467C-BF0F-87839C7F59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25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201860">
                <a:off x="7889663" y="1333674"/>
                <a:ext cx="2563913" cy="1257362"/>
              </a:xfrm>
              <a:prstGeom prst="rect">
                <a:avLst/>
              </a:prstGeom>
            </p:spPr>
          </p:pic>
        </p:grpSp>
      </p:grpSp>
      <p:sp>
        <p:nvSpPr>
          <p:cNvPr id="23" name="Speech Bubble: Rectangle 22">
            <a:extLst>
              <a:ext uri="{FF2B5EF4-FFF2-40B4-BE49-F238E27FC236}">
                <a16:creationId xmlns:a16="http://schemas.microsoft.com/office/drawing/2014/main" id="{EB6037A6-1531-484F-94CA-C83AAAF539CF}"/>
              </a:ext>
            </a:extLst>
          </p:cNvPr>
          <p:cNvSpPr/>
          <p:nvPr/>
        </p:nvSpPr>
        <p:spPr>
          <a:xfrm>
            <a:off x="2716696" y="6040403"/>
            <a:ext cx="2884167" cy="613344"/>
          </a:xfrm>
          <a:prstGeom prst="wedgeRectCallout">
            <a:avLst>
              <a:gd name="adj1" fmla="val -43244"/>
              <a:gd name="adj2" fmla="val -98002"/>
            </a:avLst>
          </a:prstGeom>
          <a:noFill/>
          <a:ln w="1587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600" kern="0" dirty="0">
                <a:latin typeface="Corbel" panose="020B0503020204020204"/>
              </a:rPr>
              <a:t>CBN introduced Mobile Money to include unbanked population</a:t>
            </a:r>
            <a:endParaRPr kumimoji="0" lang="en-NG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34CD8B52-FF4C-485D-B879-F38474DBBA81}"/>
              </a:ext>
            </a:extLst>
          </p:cNvPr>
          <p:cNvSpPr/>
          <p:nvPr/>
        </p:nvSpPr>
        <p:spPr>
          <a:xfrm>
            <a:off x="2030384" y="5209999"/>
            <a:ext cx="1079600" cy="528809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2010</a:t>
            </a:r>
            <a:endParaRPr kumimoji="0" lang="en-NG" sz="2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6DD96F55-3945-4F74-A40E-3E26BAAD059D}"/>
              </a:ext>
            </a:extLst>
          </p:cNvPr>
          <p:cNvSpPr/>
          <p:nvPr/>
        </p:nvSpPr>
        <p:spPr>
          <a:xfrm>
            <a:off x="476264" y="2987362"/>
            <a:ext cx="3175371" cy="1383693"/>
          </a:xfrm>
          <a:prstGeom prst="wedgeRectCallout">
            <a:avLst>
              <a:gd name="adj1" fmla="val 41935"/>
              <a:gd name="adj2" fmla="val 77212"/>
            </a:avLst>
          </a:prstGeom>
          <a:noFill/>
          <a:ln w="1587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t"/>
          <a:lstStyle/>
          <a:p>
            <a:pPr marL="285750" lvl="0" indent="-2857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Corbel" panose="020B0503020204020204"/>
              </a:rPr>
              <a:t>CBN introduced the 1</a:t>
            </a:r>
            <a:r>
              <a:rPr lang="en-US" sz="1600" kern="0" baseline="30000" dirty="0">
                <a:latin typeface="Corbel" panose="020B0503020204020204"/>
              </a:rPr>
              <a:t>st</a:t>
            </a:r>
            <a:r>
              <a:rPr lang="en-US" sz="1600" kern="0" dirty="0">
                <a:latin typeface="Corbel" panose="020B0503020204020204"/>
              </a:rPr>
              <a:t> National Financial Inclusion Strategy as a roadmap to achieve FI targets</a:t>
            </a:r>
          </a:p>
          <a:p>
            <a:pPr lvl="0">
              <a:buClr>
                <a:srgbClr val="00B050"/>
              </a:buClr>
              <a:defRPr/>
            </a:pPr>
            <a:endParaRPr lang="en-US" sz="500" kern="0" dirty="0">
              <a:latin typeface="Corbel" panose="020B0503020204020204"/>
            </a:endParaRPr>
          </a:p>
          <a:p>
            <a:pPr marL="285750" lvl="0" indent="-2857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Licensed 22 entities to </a:t>
            </a:r>
            <a:r>
              <a:rPr lang="en-US" sz="1600" kern="0" dirty="0">
                <a:latin typeface="Corbel" panose="020B0503020204020204"/>
              </a:rPr>
              <a:t>provide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mobile money services </a:t>
            </a:r>
            <a:endParaRPr kumimoji="0" lang="en-NG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0C3383F8-8B0A-4F0E-8FB0-77B5B1481012}"/>
              </a:ext>
            </a:extLst>
          </p:cNvPr>
          <p:cNvSpPr/>
          <p:nvPr/>
        </p:nvSpPr>
        <p:spPr>
          <a:xfrm>
            <a:off x="3291902" y="4672650"/>
            <a:ext cx="1079600" cy="528809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2012</a:t>
            </a:r>
            <a:endParaRPr kumimoji="0" lang="en-NG" sz="2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17A16A14-AE79-4AF1-AB13-3D353C7B07E0}"/>
              </a:ext>
            </a:extLst>
          </p:cNvPr>
          <p:cNvSpPr/>
          <p:nvPr/>
        </p:nvSpPr>
        <p:spPr>
          <a:xfrm>
            <a:off x="4628551" y="4013981"/>
            <a:ext cx="1079600" cy="528809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2013</a:t>
            </a:r>
            <a:endParaRPr kumimoji="0" lang="en-NG" sz="2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FC32CA25-0754-4EC4-AFC3-01CC4ECD6F0F}"/>
              </a:ext>
            </a:extLst>
          </p:cNvPr>
          <p:cNvSpPr/>
          <p:nvPr/>
        </p:nvSpPr>
        <p:spPr>
          <a:xfrm>
            <a:off x="6037224" y="3399183"/>
            <a:ext cx="1079600" cy="528809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2015</a:t>
            </a:r>
            <a:endParaRPr kumimoji="0" lang="en-NG" sz="2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55F990B9-7513-44DE-8E7C-E2ACC0D635B6}"/>
              </a:ext>
            </a:extLst>
          </p:cNvPr>
          <p:cNvSpPr/>
          <p:nvPr/>
        </p:nvSpPr>
        <p:spPr>
          <a:xfrm>
            <a:off x="7389225" y="2722957"/>
            <a:ext cx="1079600" cy="528809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2017</a:t>
            </a:r>
            <a:endParaRPr kumimoji="0" lang="en-NG" sz="2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ED1CE195-3EA2-4A67-99C2-D24674A5CC88}"/>
              </a:ext>
            </a:extLst>
          </p:cNvPr>
          <p:cNvSpPr/>
          <p:nvPr/>
        </p:nvSpPr>
        <p:spPr>
          <a:xfrm>
            <a:off x="8718309" y="2000959"/>
            <a:ext cx="1079600" cy="528809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2018</a:t>
            </a:r>
            <a:endParaRPr kumimoji="0" lang="en-NG" sz="2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B842DFCF-7BB2-40CF-B143-E265CFA26153}"/>
              </a:ext>
            </a:extLst>
          </p:cNvPr>
          <p:cNvSpPr/>
          <p:nvPr/>
        </p:nvSpPr>
        <p:spPr>
          <a:xfrm>
            <a:off x="5433390" y="5088830"/>
            <a:ext cx="2659839" cy="776046"/>
          </a:xfrm>
          <a:prstGeom prst="wedgeRectCallout">
            <a:avLst>
              <a:gd name="adj1" fmla="val -49095"/>
              <a:gd name="adj2" fmla="val -111595"/>
            </a:avLst>
          </a:prstGeom>
          <a:noFill/>
          <a:ln w="1587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600" kern="0" dirty="0">
                <a:latin typeface="Corbel" panose="020B0503020204020204"/>
              </a:rPr>
              <a:t>CBN introduced Agent Banking as a delivery channel for offering banking services </a:t>
            </a:r>
            <a:endParaRPr kumimoji="0" lang="en-NG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4" name="Speech Bubble: Rectangle 33">
            <a:extLst>
              <a:ext uri="{FF2B5EF4-FFF2-40B4-BE49-F238E27FC236}">
                <a16:creationId xmlns:a16="http://schemas.microsoft.com/office/drawing/2014/main" id="{1F91B8CF-C646-4869-9BBE-DC5416490A06}"/>
              </a:ext>
            </a:extLst>
          </p:cNvPr>
          <p:cNvSpPr/>
          <p:nvPr/>
        </p:nvSpPr>
        <p:spPr>
          <a:xfrm>
            <a:off x="3829878" y="2089832"/>
            <a:ext cx="3491121" cy="674467"/>
          </a:xfrm>
          <a:prstGeom prst="wedgeRectCallout">
            <a:avLst>
              <a:gd name="adj1" fmla="val 29243"/>
              <a:gd name="adj2" fmla="val 117292"/>
            </a:avLst>
          </a:prstGeom>
          <a:noFill/>
          <a:ln w="1587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600" kern="0" dirty="0">
                <a:latin typeface="Corbel" panose="020B0503020204020204"/>
              </a:rPr>
              <a:t>CBN issued a Regulatory Framework for Super Agents </a:t>
            </a:r>
            <a:endParaRPr kumimoji="0" lang="en-NG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35" name="Speech Bubble: Rectangle 34">
            <a:extLst>
              <a:ext uri="{FF2B5EF4-FFF2-40B4-BE49-F238E27FC236}">
                <a16:creationId xmlns:a16="http://schemas.microsoft.com/office/drawing/2014/main" id="{80CE06CC-A5D0-4A9D-94E2-63D9C7049291}"/>
              </a:ext>
            </a:extLst>
          </p:cNvPr>
          <p:cNvSpPr/>
          <p:nvPr/>
        </p:nvSpPr>
        <p:spPr>
          <a:xfrm>
            <a:off x="8610600" y="3538330"/>
            <a:ext cx="2839379" cy="2703444"/>
          </a:xfrm>
          <a:prstGeom prst="wedgeRectCallout">
            <a:avLst>
              <a:gd name="adj1" fmla="val -17847"/>
              <a:gd name="adj2" fmla="val -86217"/>
            </a:avLst>
          </a:prstGeom>
          <a:noFill/>
          <a:ln w="1587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285750" lvl="0" indent="-2857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Corbel" panose="020B0503020204020204"/>
              </a:rPr>
              <a:t>CBN released the National Financial Inclusion Strategy, </a:t>
            </a:r>
            <a:r>
              <a:rPr lang="en-US" sz="1600" i="1" kern="0" dirty="0">
                <a:latin typeface="Corbel" panose="020B0503020204020204"/>
              </a:rPr>
              <a:t>Revised 2018</a:t>
            </a:r>
          </a:p>
          <a:p>
            <a:pPr marL="171450" lvl="0" indent="-1714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endParaRPr lang="en-US" sz="1000" kern="0" dirty="0">
              <a:latin typeface="Corbel" panose="020B0503020204020204"/>
            </a:endParaRPr>
          </a:p>
          <a:p>
            <a:pPr marL="285750" lvl="0" indent="-2857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Corbel" panose="020B0503020204020204"/>
              </a:rPr>
              <a:t>Launched an exposure draft of new licensing regime for Payment Service Providers</a:t>
            </a:r>
          </a:p>
          <a:p>
            <a:pPr marL="285750" lvl="0" indent="-2857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endParaRPr lang="en-US" sz="1000" kern="0" dirty="0">
              <a:latin typeface="Corbel" panose="020B0503020204020204"/>
            </a:endParaRPr>
          </a:p>
          <a:p>
            <a:pPr marL="285750" lvl="0" indent="-285750">
              <a:buClr>
                <a:srgbClr val="00B050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latin typeface="Corbel" panose="020B0503020204020204"/>
              </a:rPr>
              <a:t>Established the Shared Agent Network Expansion Facilities (</a:t>
            </a:r>
            <a:r>
              <a:rPr lang="en-US" sz="1600" b="1" kern="0" dirty="0">
                <a:latin typeface="Corbel" panose="020B0503020204020204"/>
              </a:rPr>
              <a:t>SANEF</a:t>
            </a:r>
            <a:r>
              <a:rPr lang="en-US" sz="1600" kern="0" dirty="0">
                <a:latin typeface="Corbel" panose="020B0503020204020204"/>
              </a:rPr>
              <a:t>)</a:t>
            </a:r>
          </a:p>
        </p:txBody>
      </p:sp>
      <p:sp>
        <p:nvSpPr>
          <p:cNvPr id="36" name="Speech Bubble: Rectangle 35">
            <a:extLst>
              <a:ext uri="{FF2B5EF4-FFF2-40B4-BE49-F238E27FC236}">
                <a16:creationId xmlns:a16="http://schemas.microsoft.com/office/drawing/2014/main" id="{353378D6-0B50-4840-BDFA-39620247FFC8}"/>
              </a:ext>
            </a:extLst>
          </p:cNvPr>
          <p:cNvSpPr/>
          <p:nvPr/>
        </p:nvSpPr>
        <p:spPr>
          <a:xfrm>
            <a:off x="6204215" y="1064500"/>
            <a:ext cx="2958734" cy="849805"/>
          </a:xfrm>
          <a:prstGeom prst="wedgeRectCallout">
            <a:avLst>
              <a:gd name="adj1" fmla="val 4896"/>
              <a:gd name="adj2" fmla="val 134455"/>
            </a:avLst>
          </a:prstGeom>
          <a:noFill/>
          <a:ln w="15875" cap="rnd" cmpd="sng" algn="ctr">
            <a:solidFill>
              <a:schemeClr val="tx1"/>
            </a:solidFill>
            <a:prstDash val="solid"/>
          </a:ln>
          <a:effectLst/>
        </p:spPr>
        <p:txBody>
          <a:bodyPr rtlCol="0" anchor="t"/>
          <a:lstStyle/>
          <a:p>
            <a:pPr lvl="0">
              <a:defRPr/>
            </a:pPr>
            <a:r>
              <a:rPr lang="en-US" sz="1600" kern="0" dirty="0">
                <a:latin typeface="Corbel" panose="020B0503020204020204"/>
              </a:rPr>
              <a:t>Banks (previously holding mobile money license) shifted focus to providing agent banking </a:t>
            </a:r>
            <a:endParaRPr kumimoji="0" lang="en-NG" sz="16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26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F951FDE-F06C-4184-8BD0-A2FD1B488BA8}"/>
              </a:ext>
            </a:extLst>
          </p:cNvPr>
          <p:cNvSpPr/>
          <p:nvPr/>
        </p:nvSpPr>
        <p:spPr>
          <a:xfrm>
            <a:off x="977558" y="390937"/>
            <a:ext cx="8868807" cy="583097"/>
          </a:xfrm>
          <a:prstGeom prst="parallelogram">
            <a:avLst/>
          </a:prstGeom>
          <a:noFill/>
          <a:ln w="285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kern="0" dirty="0">
                <a:latin typeface="Corbel" panose="020B0503020204020204"/>
              </a:rPr>
              <a:t> Challenges of Financial Inclusion in Nigeria</a:t>
            </a:r>
            <a:endParaRPr kumimoji="0" lang="en-NG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DDCAA19-81B0-4339-86A7-BC125B764C91}"/>
              </a:ext>
            </a:extLst>
          </p:cNvPr>
          <p:cNvSpPr/>
          <p:nvPr/>
        </p:nvSpPr>
        <p:spPr>
          <a:xfrm>
            <a:off x="491792" y="175232"/>
            <a:ext cx="738599" cy="583096"/>
          </a:xfrm>
          <a:prstGeom prst="parallelogram">
            <a:avLst/>
          </a:prstGeom>
          <a:solidFill>
            <a:srgbClr val="00B050"/>
          </a:solidFill>
          <a:ln w="158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G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D99F-AA26-48F8-B151-95026560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6608"/>
            <a:ext cx="2743200" cy="365125"/>
          </a:xfrm>
        </p:spPr>
        <p:txBody>
          <a:bodyPr/>
          <a:lstStyle/>
          <a:p>
            <a:fld id="{1062C9DB-7B31-4854-B6AF-1A5B5377EB76}" type="slidenum">
              <a:rPr lang="en-NG" smtClean="0"/>
              <a:t>8</a:t>
            </a:fld>
            <a:endParaRPr lang="en-NG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A5FD7C5-699E-410C-8ACC-428B1F327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869" y="153711"/>
            <a:ext cx="712796" cy="601664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F607117-E9D3-4EF3-87F4-189AB93AB0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981912"/>
              </p:ext>
            </p:extLst>
          </p:nvPr>
        </p:nvGraphicFramePr>
        <p:xfrm>
          <a:off x="1070502" y="1252930"/>
          <a:ext cx="7355256" cy="51908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55256">
                  <a:extLst>
                    <a:ext uri="{9D8B030D-6E8A-4147-A177-3AD203B41FA5}">
                      <a16:colId xmlns:a16="http://schemas.microsoft.com/office/drawing/2014/main" val="2914265830"/>
                    </a:ext>
                  </a:extLst>
                </a:gridCol>
              </a:tblGrid>
              <a:tr h="539229">
                <a:tc>
                  <a:txBody>
                    <a:bodyPr/>
                    <a:lstStyle/>
                    <a:p>
                      <a:pPr marL="342900" indent="-342900" algn="l">
                        <a:buClr>
                          <a:schemeClr val="accent6">
                            <a:lumMod val="50000"/>
                          </a:schemeClr>
                        </a:buClr>
                        <a:buSzPct val="110000"/>
                        <a:buFont typeface="Arial" panose="020B0604020202020204" pitchFamily="34" charset="0"/>
                        <a:buChar char="•"/>
                      </a:pPr>
                      <a:r>
                        <a:rPr lang="en-US" sz="2100" b="0" i="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orbel" panose="020B0503020204020204" pitchFamily="34" charset="0"/>
                        </a:rPr>
                        <a:t>Cumbersome process for BVN enrolment</a:t>
                      </a:r>
                      <a:endParaRPr lang="en-US" sz="2100" b="0" dirty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Corbel" panose="020B050302020402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294419"/>
                  </a:ext>
                </a:extLst>
              </a:tr>
              <a:tr h="75537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b="0" i="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orbel" panose="020B0503020204020204" pitchFamily="34" charset="0"/>
                        </a:rPr>
                        <a:t>Low proximity to Financial Access Points - only about 17,000 Bank branches to serve 100million Nigerian Adults</a:t>
                      </a:r>
                      <a:endParaRPr lang="en-US" sz="2100" b="0" dirty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Corbel" panose="020B0503020204020204" pitchFamily="34" charset="0"/>
                      </a:endParaRP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461346"/>
                  </a:ext>
                </a:extLst>
              </a:tr>
              <a:tr h="49033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b="0" i="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orbel" panose="020B0503020204020204" pitchFamily="34" charset="0"/>
                        </a:rPr>
                        <a:t>High cost to serve for agents and for Super Agents</a:t>
                      </a:r>
                      <a:endParaRPr lang="en-US" sz="2100" b="0" dirty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Corbel" panose="020B0503020204020204" pitchFamily="34" charset="0"/>
                      </a:endParaRP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033905"/>
                  </a:ext>
                </a:extLst>
              </a:tr>
              <a:tr h="5565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b="0" i="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orbel" panose="020B0503020204020204" pitchFamily="34" charset="0"/>
                        </a:rPr>
                        <a:t>High cost of transactions to customers</a:t>
                      </a:r>
                      <a:endParaRPr lang="en-US" sz="2100" b="0" dirty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Corbel" panose="020B0503020204020204" pitchFamily="34" charset="0"/>
                      </a:endParaRP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8749507"/>
                  </a:ext>
                </a:extLst>
              </a:tr>
              <a:tr h="556592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b="0" i="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orbel" panose="020B0503020204020204" pitchFamily="34" charset="0"/>
                        </a:rPr>
                        <a:t>Lack of compelling products to attract the unbanked</a:t>
                      </a:r>
                      <a:endParaRPr lang="en-US" sz="2100" b="0" dirty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Corbel" panose="020B0503020204020204" pitchFamily="34" charset="0"/>
                      </a:endParaRP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392719"/>
                  </a:ext>
                </a:extLst>
              </a:tr>
              <a:tr h="635434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b="0" i="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orbel" panose="020B0503020204020204" pitchFamily="34" charset="0"/>
                        </a:rPr>
                        <a:t>Inadequate Financial Literacy and Campaigns among the unbanked, including language barriers</a:t>
                      </a:r>
                      <a:endParaRPr lang="en-US" sz="2100" b="0" dirty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Corbel" panose="020B0503020204020204" pitchFamily="34" charset="0"/>
                      </a:endParaRP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9907390"/>
                  </a:ext>
                </a:extLst>
              </a:tr>
              <a:tr h="477319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b="0" i="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orbel" panose="020B0503020204020204" pitchFamily="34" charset="0"/>
                        </a:rPr>
                        <a:t>Lack of simple Interoperable Technology/payment platform  for account opening and other transactions</a:t>
                      </a:r>
                      <a:endParaRPr lang="en-US" sz="2100" b="0" dirty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Corbel" panose="020B0503020204020204" pitchFamily="34" charset="0"/>
                      </a:endParaRP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88392"/>
                  </a:ext>
                </a:extLst>
              </a:tr>
              <a:tr h="55078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>
                            <a:lumMod val="50000"/>
                          </a:schemeClr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100" b="0" i="0" dirty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orbel" panose="020B0503020204020204" pitchFamily="34" charset="0"/>
                        </a:rPr>
                        <a:t>Absence of central coordination of stakeholder efforts on Financial Inclusion</a:t>
                      </a:r>
                      <a:endParaRPr lang="en-US" sz="2100" b="0" dirty="0">
                        <a:solidFill>
                          <a:schemeClr val="tx1"/>
                        </a:solidFill>
                        <a:highlight>
                          <a:srgbClr val="FFFFFF"/>
                        </a:highlight>
                        <a:latin typeface="Corbel" panose="020B0503020204020204" pitchFamily="34" charset="0"/>
                      </a:endParaRPr>
                    </a:p>
                  </a:txBody>
                  <a:tcPr marL="121920" marR="121920" marT="60969" marB="60969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835976"/>
                  </a:ext>
                </a:extLst>
              </a:tr>
            </a:tbl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3796585A-735E-478C-8AF8-DC5834C391D7}"/>
              </a:ext>
            </a:extLst>
          </p:cNvPr>
          <p:cNvGrpSpPr/>
          <p:nvPr/>
        </p:nvGrpSpPr>
        <p:grpSpPr>
          <a:xfrm>
            <a:off x="8749773" y="1794013"/>
            <a:ext cx="2371725" cy="3269974"/>
            <a:chOff x="8749773" y="1794013"/>
            <a:chExt cx="2371725" cy="326997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4FA72B-45F2-41D2-A880-D6E44DF1A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9773" y="1794013"/>
              <a:ext cx="2371725" cy="3269974"/>
            </a:xfrm>
            <a:prstGeom prst="rect">
              <a:avLst/>
            </a:prstGeom>
          </p:spPr>
        </p:pic>
        <p:pic>
          <p:nvPicPr>
            <p:cNvPr id="2058" name="Picture 10" descr="Image result for stone png">
              <a:extLst>
                <a:ext uri="{FF2B5EF4-FFF2-40B4-BE49-F238E27FC236}">
                  <a16:creationId xmlns:a16="http://schemas.microsoft.com/office/drawing/2014/main" id="{401CAAA8-08E8-4A69-B5C1-F31C298596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9263" y="1945168"/>
              <a:ext cx="1654864" cy="2252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226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21">
            <a:extLst>
              <a:ext uri="{FF2B5EF4-FFF2-40B4-BE49-F238E27FC236}">
                <a16:creationId xmlns:a16="http://schemas.microsoft.com/office/drawing/2014/main" id="{5F951FDE-F06C-4184-8BD0-A2FD1B488BA8}"/>
              </a:ext>
            </a:extLst>
          </p:cNvPr>
          <p:cNvSpPr/>
          <p:nvPr/>
        </p:nvSpPr>
        <p:spPr>
          <a:xfrm>
            <a:off x="977558" y="390938"/>
            <a:ext cx="6801469" cy="583096"/>
          </a:xfrm>
          <a:prstGeom prst="parallelogram">
            <a:avLst/>
          </a:prstGeom>
          <a:noFill/>
          <a:ln w="285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Establishment of SANEF </a:t>
            </a:r>
            <a:endParaRPr kumimoji="0" lang="en-NG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4DDCAA19-81B0-4339-86A7-BC125B764C91}"/>
              </a:ext>
            </a:extLst>
          </p:cNvPr>
          <p:cNvSpPr/>
          <p:nvPr/>
        </p:nvSpPr>
        <p:spPr>
          <a:xfrm>
            <a:off x="491792" y="175232"/>
            <a:ext cx="738599" cy="583096"/>
          </a:xfrm>
          <a:prstGeom prst="parallelogram">
            <a:avLst/>
          </a:prstGeom>
          <a:solidFill>
            <a:srgbClr val="00B050"/>
          </a:solidFill>
          <a:ln w="15875" cap="rnd" cmpd="sng" algn="ctr">
            <a:solidFill>
              <a:srgbClr val="00B05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G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0F57AF9-E739-41BF-959B-694F538CDC97}"/>
              </a:ext>
            </a:extLst>
          </p:cNvPr>
          <p:cNvSpPr/>
          <p:nvPr/>
        </p:nvSpPr>
        <p:spPr>
          <a:xfrm>
            <a:off x="518296" y="1340825"/>
            <a:ext cx="3826323" cy="583096"/>
          </a:xfrm>
          <a:prstGeom prst="rect">
            <a:avLst/>
          </a:prstGeom>
          <a:solidFill>
            <a:srgbClr val="00B050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About SANEF</a:t>
            </a:r>
            <a:endParaRPr kumimoji="0" lang="en-NG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CB4AD-144D-4366-9228-244794F53FDB}"/>
              </a:ext>
            </a:extLst>
          </p:cNvPr>
          <p:cNvSpPr/>
          <p:nvPr/>
        </p:nvSpPr>
        <p:spPr>
          <a:xfrm>
            <a:off x="518296" y="1969589"/>
            <a:ext cx="3826323" cy="45260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 cap="rnd" cmpd="sng" algn="ctr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Shared Agent Network Expansion Facilities (SANEF) started</a:t>
            </a:r>
            <a:r>
              <a:rPr lang="en-GB" sz="2000" kern="0" dirty="0">
                <a:latin typeface="Corbel" panose="020B0503020204020204"/>
              </a:rPr>
              <a:t> as a project in February 2018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000" kern="0" dirty="0">
              <a:latin typeface="Corbel" panose="020B0503020204020204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GB" sz="2000" kern="0" dirty="0">
                <a:latin typeface="Corbel" panose="020B0503020204020204"/>
              </a:rPr>
              <a:t>SANEF was incorporated as a company in January 2019 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GB" sz="1000" kern="0" dirty="0">
              <a:latin typeface="Corbel" panose="020B0503020204020204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orbel" panose="020B0503020204020204"/>
              </a:rPr>
              <a:t>An intervention to widen and deepen financial access points and services for the purpose of increasing financial inclusion to 80% by 2020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kumimoji="0" lang="en-US" sz="1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kern="0" dirty="0">
                <a:latin typeface="Corbel" panose="020B0503020204020204"/>
              </a:rPr>
              <a:t>Financial Inclusion - 63.2% as at Dec. 2018</a:t>
            </a:r>
            <a:endParaRPr kumimoji="0" lang="en-NG" sz="20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D99F-AA26-48F8-B151-95026560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36608"/>
            <a:ext cx="2743200" cy="365125"/>
          </a:xfrm>
        </p:spPr>
        <p:txBody>
          <a:bodyPr/>
          <a:lstStyle/>
          <a:p>
            <a:fld id="{1062C9DB-7B31-4854-B6AF-1A5B5377EB76}" type="slidenum">
              <a:rPr lang="en-NG" smtClean="0"/>
              <a:t>9</a:t>
            </a:fld>
            <a:endParaRPr lang="en-NG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D56B413-62BF-4253-9281-412629521B3C}"/>
              </a:ext>
            </a:extLst>
          </p:cNvPr>
          <p:cNvSpPr/>
          <p:nvPr/>
        </p:nvSpPr>
        <p:spPr>
          <a:xfrm>
            <a:off x="6123594" y="5847533"/>
            <a:ext cx="4174127" cy="695587"/>
          </a:xfrm>
          <a:prstGeom prst="rect">
            <a:avLst/>
          </a:prstGeom>
          <a:solidFill>
            <a:srgbClr val="00B050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Objectives of SANEF</a:t>
            </a:r>
            <a:endParaRPr kumimoji="0" lang="en-NG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A5FD7C5-699E-410C-8ACC-428B1F327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869" y="153711"/>
            <a:ext cx="712796" cy="60166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02928BC1-C3BC-42B0-9B9C-984278F8DCEE}"/>
              </a:ext>
            </a:extLst>
          </p:cNvPr>
          <p:cNvGrpSpPr/>
          <p:nvPr/>
        </p:nvGrpSpPr>
        <p:grpSpPr>
          <a:xfrm>
            <a:off x="4586610" y="1171462"/>
            <a:ext cx="6974646" cy="4607591"/>
            <a:chOff x="4348074" y="1171462"/>
            <a:chExt cx="6974646" cy="4607591"/>
          </a:xfrm>
        </p:grpSpPr>
        <p:pic>
          <p:nvPicPr>
            <p:cNvPr id="1032" name="Picture 8" descr="Image result for POS icon">
              <a:extLst>
                <a:ext uri="{FF2B5EF4-FFF2-40B4-BE49-F238E27FC236}">
                  <a16:creationId xmlns:a16="http://schemas.microsoft.com/office/drawing/2014/main" id="{D0882ABB-0492-4114-AB9B-7481B92299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5510" y="1234809"/>
              <a:ext cx="451066" cy="451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A6DEFD7-1427-4852-9DE6-2A1226388889}"/>
                </a:ext>
              </a:extLst>
            </p:cNvPr>
            <p:cNvGrpSpPr/>
            <p:nvPr/>
          </p:nvGrpSpPr>
          <p:grpSpPr>
            <a:xfrm>
              <a:off x="4348074" y="1423499"/>
              <a:ext cx="6974646" cy="4355554"/>
              <a:chOff x="5178683" y="1533368"/>
              <a:chExt cx="6974646" cy="4355554"/>
            </a:xfrm>
          </p:grpSpPr>
          <p:pic>
            <p:nvPicPr>
              <p:cNvPr id="9" name="Graphic 8" descr="Arrow: Clockwise curve">
                <a:extLst>
                  <a:ext uri="{FF2B5EF4-FFF2-40B4-BE49-F238E27FC236}">
                    <a16:creationId xmlns:a16="http://schemas.microsoft.com/office/drawing/2014/main" id="{A458E8B7-6BAA-41D2-91BA-E824E434CD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915101">
                <a:off x="6822323" y="2283101"/>
                <a:ext cx="455901" cy="683606"/>
              </a:xfrm>
              <a:prstGeom prst="rect">
                <a:avLst/>
              </a:prstGeom>
            </p:spPr>
          </p:pic>
          <p:pic>
            <p:nvPicPr>
              <p:cNvPr id="13" name="Graphic 12" descr="Arrow: Slight curve">
                <a:extLst>
                  <a:ext uri="{FF2B5EF4-FFF2-40B4-BE49-F238E27FC236}">
                    <a16:creationId xmlns:a16="http://schemas.microsoft.com/office/drawing/2014/main" id="{80F552FA-47EB-458A-98D8-6565FFFFAF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455886" flipV="1">
                <a:off x="8527878" y="1799535"/>
                <a:ext cx="662505" cy="428314"/>
              </a:xfrm>
              <a:prstGeom prst="rect">
                <a:avLst/>
              </a:prstGeom>
            </p:spPr>
          </p:pic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337325C-44E3-488C-A021-A4F55AF0D04B}"/>
                  </a:ext>
                </a:extLst>
              </p:cNvPr>
              <p:cNvSpPr/>
              <p:nvPr/>
            </p:nvSpPr>
            <p:spPr>
              <a:xfrm>
                <a:off x="6255024" y="1533368"/>
                <a:ext cx="2640287" cy="873687"/>
              </a:xfrm>
              <a:prstGeom prst="rect">
                <a:avLst/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1. </a:t>
                </a:r>
                <a:r>
                  <a:rPr kumimoji="0" lang="en-GB" sz="20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500,000 Financial access points/agents</a:t>
                </a:r>
                <a:endParaRPr kumimoji="0" lang="en-NG" sz="2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D45E40D-B4E7-4E70-A839-4174FF6EF0FE}"/>
                  </a:ext>
                </a:extLst>
              </p:cNvPr>
              <p:cNvSpPr/>
              <p:nvPr/>
            </p:nvSpPr>
            <p:spPr>
              <a:xfrm>
                <a:off x="9256644" y="1533368"/>
                <a:ext cx="2640287" cy="873687"/>
              </a:xfrm>
              <a:prstGeom prst="rect">
                <a:avLst/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b="1" kern="0" dirty="0">
                    <a:latin typeface="Corbel" panose="020B0503020204020204"/>
                  </a:rPr>
                  <a:t>2</a:t>
                </a: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. </a:t>
                </a:r>
                <a:r>
                  <a:rPr lang="en-GB" sz="2000" kern="0" dirty="0">
                    <a:latin typeface="Corbel" panose="020B0503020204020204"/>
                  </a:rPr>
                  <a:t>Bank accounts/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kern="0" dirty="0">
                    <a:latin typeface="Corbel" panose="020B0503020204020204"/>
                  </a:rPr>
                  <a:t>BVN to 70 million</a:t>
                </a:r>
                <a:endParaRPr kumimoji="0" lang="en-NG" sz="2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31" name="Graphic 30" descr="Arrow: Clockwise curve">
                <a:extLst>
                  <a:ext uri="{FF2B5EF4-FFF2-40B4-BE49-F238E27FC236}">
                    <a16:creationId xmlns:a16="http://schemas.microsoft.com/office/drawing/2014/main" id="{E4890FC6-342E-4E7E-90EC-FD1DA01A38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0505081">
                <a:off x="10021664" y="2291366"/>
                <a:ext cx="455901" cy="683606"/>
              </a:xfrm>
              <a:prstGeom prst="rect">
                <a:avLst/>
              </a:prstGeom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9B32C6E8-FE84-448F-9106-D0D22C4334BB}"/>
                  </a:ext>
                </a:extLst>
              </p:cNvPr>
              <p:cNvSpPr/>
              <p:nvPr/>
            </p:nvSpPr>
            <p:spPr>
              <a:xfrm>
                <a:off x="9513042" y="2821044"/>
                <a:ext cx="2640287" cy="873687"/>
              </a:xfrm>
              <a:prstGeom prst="rect">
                <a:avLst/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3. </a:t>
                </a:r>
                <a:r>
                  <a:rPr kumimoji="0" lang="en-GB" sz="20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Introduce “No frills” products</a:t>
                </a: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 </a:t>
                </a:r>
                <a:endParaRPr kumimoji="0" lang="en-NG" sz="2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33" name="Graphic 32" descr="Arrow: Clockwise curve">
                <a:extLst>
                  <a:ext uri="{FF2B5EF4-FFF2-40B4-BE49-F238E27FC236}">
                    <a16:creationId xmlns:a16="http://schemas.microsoft.com/office/drawing/2014/main" id="{DE7B6560-4096-4179-8926-F957DD9E0D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4981086">
                <a:off x="9768768" y="4807486"/>
                <a:ext cx="455901" cy="889250"/>
              </a:xfrm>
              <a:prstGeom prst="rect">
                <a:avLst/>
              </a:prstGeom>
            </p:spPr>
          </p:pic>
          <p:pic>
            <p:nvPicPr>
              <p:cNvPr id="34" name="Graphic 33" descr="Arrow: Slight curve">
                <a:extLst>
                  <a:ext uri="{FF2B5EF4-FFF2-40B4-BE49-F238E27FC236}">
                    <a16:creationId xmlns:a16="http://schemas.microsoft.com/office/drawing/2014/main" id="{ECAF637A-41C6-4259-9A8F-8F71789BE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6780216" flipV="1">
                <a:off x="10195010" y="3713561"/>
                <a:ext cx="611366" cy="428314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79457E5-990A-43A0-996B-A8F8BD4CFF7F}"/>
                  </a:ext>
                </a:extLst>
              </p:cNvPr>
              <p:cNvSpPr/>
              <p:nvPr/>
            </p:nvSpPr>
            <p:spPr>
              <a:xfrm>
                <a:off x="9140687" y="4114685"/>
                <a:ext cx="3012642" cy="873687"/>
              </a:xfrm>
              <a:prstGeom prst="rect">
                <a:avLst/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b="1" kern="0" dirty="0">
                    <a:latin typeface="Corbel" panose="020B0503020204020204"/>
                  </a:rPr>
                  <a:t>4</a:t>
                </a: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. </a:t>
                </a:r>
                <a:r>
                  <a:rPr kumimoji="0" lang="en-GB" sz="20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Financial Literacy and Campaign Awareness</a:t>
                </a:r>
                <a:endParaRPr kumimoji="0" lang="en-NG" sz="2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C775FB2-6811-4E2E-8082-ED86B1015855}"/>
                  </a:ext>
                </a:extLst>
              </p:cNvPr>
              <p:cNvSpPr/>
              <p:nvPr/>
            </p:nvSpPr>
            <p:spPr>
              <a:xfrm>
                <a:off x="7565419" y="5015235"/>
                <a:ext cx="2474624" cy="873687"/>
              </a:xfrm>
              <a:prstGeom prst="rect">
                <a:avLst/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5. </a:t>
                </a:r>
                <a:r>
                  <a:rPr kumimoji="0" lang="en-GB" sz="20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Collaboration</a:t>
                </a:r>
              </a:p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kern="0" dirty="0">
                    <a:latin typeface="Corbel" panose="020B0503020204020204"/>
                  </a:rPr>
                  <a:t>with Stakeholders</a:t>
                </a:r>
                <a:endParaRPr kumimoji="0" lang="en-NG" sz="2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85C3185-666F-4F72-9BD2-102B4D8AD6F6}"/>
                  </a:ext>
                </a:extLst>
              </p:cNvPr>
              <p:cNvSpPr/>
              <p:nvPr/>
            </p:nvSpPr>
            <p:spPr>
              <a:xfrm>
                <a:off x="5178683" y="2788360"/>
                <a:ext cx="2640287" cy="873687"/>
              </a:xfrm>
              <a:prstGeom prst="rect">
                <a:avLst/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2000" b="1" kern="0" dirty="0">
                    <a:latin typeface="Corbel" panose="020B0503020204020204"/>
                  </a:rPr>
                  <a:t>7</a:t>
                </a: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. </a:t>
                </a:r>
                <a:r>
                  <a:rPr kumimoji="0" lang="en-GB" sz="20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Favourable pricing</a:t>
                </a:r>
                <a:endParaRPr kumimoji="0" lang="en-NG" sz="2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D22B533-14E0-4206-BC17-F7B593BB8D22}"/>
                  </a:ext>
                </a:extLst>
              </p:cNvPr>
              <p:cNvSpPr/>
              <p:nvPr/>
            </p:nvSpPr>
            <p:spPr>
              <a:xfrm>
                <a:off x="5296503" y="3993978"/>
                <a:ext cx="2640287" cy="873687"/>
              </a:xfrm>
              <a:prstGeom prst="rect">
                <a:avLst/>
              </a:prstGeom>
              <a:noFill/>
              <a:ln w="15875" cap="rnd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6. </a:t>
                </a:r>
                <a:r>
                  <a:rPr kumimoji="0" lang="en-GB" sz="2000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Corbel" panose="020B0503020204020204"/>
                    <a:ea typeface="+mn-ea"/>
                    <a:cs typeface="+mn-cs"/>
                  </a:rPr>
                  <a:t>Interoperable technology platform</a:t>
                </a:r>
                <a:endParaRPr kumimoji="0" lang="en-NG" sz="200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endParaRPr>
              </a:p>
            </p:txBody>
          </p:sp>
          <p:pic>
            <p:nvPicPr>
              <p:cNvPr id="39" name="Graphic 38" descr="Arrow: Clockwise curve">
                <a:extLst>
                  <a:ext uri="{FF2B5EF4-FFF2-40B4-BE49-F238E27FC236}">
                    <a16:creationId xmlns:a16="http://schemas.microsoft.com/office/drawing/2014/main" id="{56E99A1F-5B30-4921-99C8-2EDE298068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20096801">
                <a:off x="6977448" y="4726070"/>
                <a:ext cx="455901" cy="837028"/>
              </a:xfrm>
              <a:prstGeom prst="rect">
                <a:avLst/>
              </a:prstGeom>
            </p:spPr>
          </p:pic>
          <p:pic>
            <p:nvPicPr>
              <p:cNvPr id="40" name="Graphic 39" descr="Arrow: Slight curve">
                <a:extLst>
                  <a:ext uri="{FF2B5EF4-FFF2-40B4-BE49-F238E27FC236}">
                    <a16:creationId xmlns:a16="http://schemas.microsoft.com/office/drawing/2014/main" id="{CA650F19-ABCC-419A-A63A-322651C92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 rot="16386074" flipV="1">
                <a:off x="6425803" y="3608587"/>
                <a:ext cx="584733" cy="428314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F2C81A98-1227-45A1-A719-AC452787D4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36790" y="3028397"/>
                <a:ext cx="1258358" cy="1062482"/>
              </a:xfrm>
              <a:prstGeom prst="rect">
                <a:avLst/>
              </a:prstGeom>
            </p:spPr>
          </p:pic>
        </p:grpSp>
        <p:pic>
          <p:nvPicPr>
            <p:cNvPr id="3" name="Graphic 2" descr="Fingerprint">
              <a:extLst>
                <a:ext uri="{FF2B5EF4-FFF2-40B4-BE49-F238E27FC236}">
                  <a16:creationId xmlns:a16="http://schemas.microsoft.com/office/drawing/2014/main" id="{8E81D089-A3E9-4F74-A53C-3A5130FB3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069734" y="1171462"/>
              <a:ext cx="427620" cy="451066"/>
            </a:xfrm>
            <a:prstGeom prst="rect">
              <a:avLst/>
            </a:prstGeom>
          </p:spPr>
        </p:pic>
        <p:pic>
          <p:nvPicPr>
            <p:cNvPr id="5" name="Graphic 4" descr="Marketing">
              <a:extLst>
                <a:ext uri="{FF2B5EF4-FFF2-40B4-BE49-F238E27FC236}">
                  <a16:creationId xmlns:a16="http://schemas.microsoft.com/office/drawing/2014/main" id="{43173F17-3658-40BB-9DBA-E5B733CC5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820722" y="3803808"/>
              <a:ext cx="406514" cy="428804"/>
            </a:xfrm>
            <a:prstGeom prst="rect">
              <a:avLst/>
            </a:prstGeom>
          </p:spPr>
        </p:pic>
        <p:pic>
          <p:nvPicPr>
            <p:cNvPr id="1026" name="Picture 2" descr="Image result for naira icon">
              <a:extLst>
                <a:ext uri="{FF2B5EF4-FFF2-40B4-BE49-F238E27FC236}">
                  <a16:creationId xmlns:a16="http://schemas.microsoft.com/office/drawing/2014/main" id="{0DCAAADC-A606-429A-B2B0-9A87B53A15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7491" y="2660773"/>
              <a:ext cx="566426" cy="403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Related image">
              <a:extLst>
                <a:ext uri="{FF2B5EF4-FFF2-40B4-BE49-F238E27FC236}">
                  <a16:creationId xmlns:a16="http://schemas.microsoft.com/office/drawing/2014/main" id="{41C2C198-A298-43C0-8B0B-61708696E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5810" y="4682447"/>
              <a:ext cx="483345" cy="3921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119EE966-F654-4DDA-A9DE-F042E6C4F6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743" y="3723287"/>
              <a:ext cx="392732" cy="392732"/>
            </a:xfrm>
            <a:prstGeom prst="rect">
              <a:avLst/>
            </a:prstGeom>
          </p:spPr>
        </p:pic>
        <p:pic>
          <p:nvPicPr>
            <p:cNvPr id="1034" name="Picture 10" descr="Related image">
              <a:extLst>
                <a:ext uri="{FF2B5EF4-FFF2-40B4-BE49-F238E27FC236}">
                  <a16:creationId xmlns:a16="http://schemas.microsoft.com/office/drawing/2014/main" id="{2DEEC64D-E5BC-40F5-8CE5-BBD69A72B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5405" y="2490781"/>
              <a:ext cx="388814" cy="388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3445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kers Committee_June 2019 RK1" id="{0E642EB1-28BD-5E48-9D2D-BAA7DB7F9D60}" vid="{F9B504C4-1F65-C34D-A2BE-47196DB416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1579</TotalTime>
  <Words>1083</Words>
  <Application>Microsoft Macintosh PowerPoint</Application>
  <PresentationFormat>Widescreen</PresentationFormat>
  <Paragraphs>228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Corbel</vt:lpstr>
      <vt:lpstr>Edwardian Script ITC</vt:lpstr>
      <vt:lpstr>Office Theme</vt:lpstr>
      <vt:lpstr>Financial Inclusion in Nigeria- Role of SANEF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Expanding Financial Access Points in Nigeria</dc:title>
  <dc:creator>Microsoft Office User</dc:creator>
  <cp:lastModifiedBy>Microsoft Office User</cp:lastModifiedBy>
  <cp:revision>163</cp:revision>
  <cp:lastPrinted>2019-06-19T11:22:48Z</cp:lastPrinted>
  <dcterms:created xsi:type="dcterms:W3CDTF">2019-06-10T20:32:28Z</dcterms:created>
  <dcterms:modified xsi:type="dcterms:W3CDTF">2019-06-20T07:36:54Z</dcterms:modified>
</cp:coreProperties>
</file>